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318" r:id="rId3"/>
    <p:sldId id="266" r:id="rId4"/>
    <p:sldId id="267" r:id="rId5"/>
    <p:sldId id="270" r:id="rId6"/>
    <p:sldId id="317" r:id="rId7"/>
    <p:sldId id="314" r:id="rId8"/>
    <p:sldId id="319" r:id="rId9"/>
    <p:sldId id="281" r:id="rId10"/>
    <p:sldId id="316" r:id="rId11"/>
    <p:sldId id="260" r:id="rId12"/>
    <p:sldId id="261" r:id="rId13"/>
    <p:sldId id="320" r:id="rId14"/>
    <p:sldId id="307" r:id="rId15"/>
    <p:sldId id="315" r:id="rId16"/>
    <p:sldId id="321" r:id="rId17"/>
    <p:sldId id="271" r:id="rId18"/>
    <p:sldId id="26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21"/>
    <p:restoredTop sz="95846"/>
  </p:normalViewPr>
  <p:slideViewPr>
    <p:cSldViewPr snapToGrid="0" snapToObjects="1">
      <p:cViewPr varScale="1">
        <p:scale>
          <a:sx n="67" d="100"/>
          <a:sy n="67" d="100"/>
        </p:scale>
        <p:origin x="464" y="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3D595C-4DD1-4908-A15F-55CF9F2F482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54C6D2C-23E5-4775-9439-D79CE826F6C6}">
      <dgm:prSet/>
      <dgm:spPr/>
      <dgm:t>
        <a:bodyPr/>
        <a:lstStyle/>
        <a:p>
          <a:r>
            <a:rPr lang="en-US"/>
            <a:t>Clarified that all Christians are called to ministry by their baptism</a:t>
          </a:r>
        </a:p>
      </dgm:t>
    </dgm:pt>
    <dgm:pt modelId="{D3741855-0073-42BF-A867-A784DD615A0C}" type="parTrans" cxnId="{5D6BD356-3776-41C6-8DEE-AFF8BA38CA38}">
      <dgm:prSet/>
      <dgm:spPr/>
      <dgm:t>
        <a:bodyPr/>
        <a:lstStyle/>
        <a:p>
          <a:endParaRPr lang="en-US"/>
        </a:p>
      </dgm:t>
    </dgm:pt>
    <dgm:pt modelId="{34050DC6-10A1-4877-B2AD-BE2FD21A16D3}" type="sibTrans" cxnId="{5D6BD356-3776-41C6-8DEE-AFF8BA38CA38}">
      <dgm:prSet/>
      <dgm:spPr/>
      <dgm:t>
        <a:bodyPr/>
        <a:lstStyle/>
        <a:p>
          <a:endParaRPr lang="en-US"/>
        </a:p>
      </dgm:t>
    </dgm:pt>
    <dgm:pt modelId="{EE8D5E61-F0F5-4ADD-B41F-538EC14EB080}">
      <dgm:prSet/>
      <dgm:spPr/>
      <dgm:t>
        <a:bodyPr/>
        <a:lstStyle/>
        <a:p>
          <a:r>
            <a:rPr lang="en-US"/>
            <a:t>Created the office of diaconal minister, replacing the consecrated lay worker</a:t>
          </a:r>
        </a:p>
      </dgm:t>
    </dgm:pt>
    <dgm:pt modelId="{DF0D82D2-E474-4131-B905-33E63DF32A09}" type="parTrans" cxnId="{38A031E7-766E-43DE-A9C0-B46F53B78884}">
      <dgm:prSet/>
      <dgm:spPr/>
      <dgm:t>
        <a:bodyPr/>
        <a:lstStyle/>
        <a:p>
          <a:endParaRPr lang="en-US"/>
        </a:p>
      </dgm:t>
    </dgm:pt>
    <dgm:pt modelId="{D06F066F-558E-478E-9C2F-1E66B39016BA}" type="sibTrans" cxnId="{38A031E7-766E-43DE-A9C0-B46F53B78884}">
      <dgm:prSet/>
      <dgm:spPr/>
      <dgm:t>
        <a:bodyPr/>
        <a:lstStyle/>
        <a:p>
          <a:endParaRPr lang="en-US"/>
        </a:p>
      </dgm:t>
    </dgm:pt>
    <dgm:pt modelId="{C5228CC2-CC55-414B-8273-EAA168BA844E}" type="pres">
      <dgm:prSet presAssocID="{5C3D595C-4DD1-4908-A15F-55CF9F2F482F}" presName="linear" presStyleCnt="0">
        <dgm:presLayoutVars>
          <dgm:animLvl val="lvl"/>
          <dgm:resizeHandles val="exact"/>
        </dgm:presLayoutVars>
      </dgm:prSet>
      <dgm:spPr/>
    </dgm:pt>
    <dgm:pt modelId="{D506879F-AFAB-C748-8E39-6E1720754397}" type="pres">
      <dgm:prSet presAssocID="{F54C6D2C-23E5-4775-9439-D79CE826F6C6}" presName="parentText" presStyleLbl="node1" presStyleIdx="0" presStyleCnt="2">
        <dgm:presLayoutVars>
          <dgm:chMax val="0"/>
          <dgm:bulletEnabled val="1"/>
        </dgm:presLayoutVars>
      </dgm:prSet>
      <dgm:spPr/>
    </dgm:pt>
    <dgm:pt modelId="{8460ECD8-E436-5946-87D3-0CAEBF9C809D}" type="pres">
      <dgm:prSet presAssocID="{34050DC6-10A1-4877-B2AD-BE2FD21A16D3}" presName="spacer" presStyleCnt="0"/>
      <dgm:spPr/>
    </dgm:pt>
    <dgm:pt modelId="{9871CD24-1886-D54E-B4A1-BE808666DD2C}" type="pres">
      <dgm:prSet presAssocID="{EE8D5E61-F0F5-4ADD-B41F-538EC14EB080}" presName="parentText" presStyleLbl="node1" presStyleIdx="1" presStyleCnt="2">
        <dgm:presLayoutVars>
          <dgm:chMax val="0"/>
          <dgm:bulletEnabled val="1"/>
        </dgm:presLayoutVars>
      </dgm:prSet>
      <dgm:spPr/>
    </dgm:pt>
  </dgm:ptLst>
  <dgm:cxnLst>
    <dgm:cxn modelId="{5D6BD356-3776-41C6-8DEE-AFF8BA38CA38}" srcId="{5C3D595C-4DD1-4908-A15F-55CF9F2F482F}" destId="{F54C6D2C-23E5-4775-9439-D79CE826F6C6}" srcOrd="0" destOrd="0" parTransId="{D3741855-0073-42BF-A867-A784DD615A0C}" sibTransId="{34050DC6-10A1-4877-B2AD-BE2FD21A16D3}"/>
    <dgm:cxn modelId="{67777259-71F0-EF44-85F9-C869BA5C7E4A}" type="presOf" srcId="{EE8D5E61-F0F5-4ADD-B41F-538EC14EB080}" destId="{9871CD24-1886-D54E-B4A1-BE808666DD2C}" srcOrd="0" destOrd="0" presId="urn:microsoft.com/office/officeart/2005/8/layout/vList2"/>
    <dgm:cxn modelId="{16BA93E4-BD02-274E-8931-873A890AEBB1}" type="presOf" srcId="{5C3D595C-4DD1-4908-A15F-55CF9F2F482F}" destId="{C5228CC2-CC55-414B-8273-EAA168BA844E}" srcOrd="0" destOrd="0" presId="urn:microsoft.com/office/officeart/2005/8/layout/vList2"/>
    <dgm:cxn modelId="{38A031E7-766E-43DE-A9C0-B46F53B78884}" srcId="{5C3D595C-4DD1-4908-A15F-55CF9F2F482F}" destId="{EE8D5E61-F0F5-4ADD-B41F-538EC14EB080}" srcOrd="1" destOrd="0" parTransId="{DF0D82D2-E474-4131-B905-33E63DF32A09}" sibTransId="{D06F066F-558E-478E-9C2F-1E66B39016BA}"/>
    <dgm:cxn modelId="{56BF06FF-8AF5-F34D-A97D-5A23F35FBBC4}" type="presOf" srcId="{F54C6D2C-23E5-4775-9439-D79CE826F6C6}" destId="{D506879F-AFAB-C748-8E39-6E1720754397}" srcOrd="0" destOrd="0" presId="urn:microsoft.com/office/officeart/2005/8/layout/vList2"/>
    <dgm:cxn modelId="{E84DEE1F-4F62-704C-9184-B5A67F0F8DA6}" type="presParOf" srcId="{C5228CC2-CC55-414B-8273-EAA168BA844E}" destId="{D506879F-AFAB-C748-8E39-6E1720754397}" srcOrd="0" destOrd="0" presId="urn:microsoft.com/office/officeart/2005/8/layout/vList2"/>
    <dgm:cxn modelId="{0B317F3E-A2D2-4D4C-B573-AADFA88DC7CF}" type="presParOf" srcId="{C5228CC2-CC55-414B-8273-EAA168BA844E}" destId="{8460ECD8-E436-5946-87D3-0CAEBF9C809D}" srcOrd="1" destOrd="0" presId="urn:microsoft.com/office/officeart/2005/8/layout/vList2"/>
    <dgm:cxn modelId="{11568021-1A98-0544-BF7F-3D6A6B1910AE}" type="presParOf" srcId="{C5228CC2-CC55-414B-8273-EAA168BA844E}" destId="{9871CD24-1886-D54E-B4A1-BE808666DD2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DCDA7A-DA58-4DB2-BDC6-1C175824CC6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E44F8C4-A306-404A-B31A-9BBCEEAC8204}">
      <dgm:prSet/>
      <dgm:spPr/>
      <dgm:t>
        <a:bodyPr/>
        <a:lstStyle/>
        <a:p>
          <a:r>
            <a:rPr lang="en-US" dirty="0"/>
            <a:t>Why does the Church exist? What is the mission of the Church?</a:t>
          </a:r>
        </a:p>
      </dgm:t>
    </dgm:pt>
    <dgm:pt modelId="{211B87DB-E898-4F7F-8748-954FC9041B89}" type="parTrans" cxnId="{5D7C3002-168E-48AC-9ABD-D371BE3E2804}">
      <dgm:prSet/>
      <dgm:spPr/>
      <dgm:t>
        <a:bodyPr/>
        <a:lstStyle/>
        <a:p>
          <a:endParaRPr lang="en-US"/>
        </a:p>
      </dgm:t>
    </dgm:pt>
    <dgm:pt modelId="{CE229DF9-D7B7-4A73-A6D7-56482F296BBF}" type="sibTrans" cxnId="{5D7C3002-168E-48AC-9ABD-D371BE3E2804}">
      <dgm:prSet/>
      <dgm:spPr/>
      <dgm:t>
        <a:bodyPr/>
        <a:lstStyle/>
        <a:p>
          <a:endParaRPr lang="en-US"/>
        </a:p>
      </dgm:t>
    </dgm:pt>
    <dgm:pt modelId="{E6707A5D-8A35-4170-A243-600EAA502932}">
      <dgm:prSet/>
      <dgm:spPr/>
      <dgm:t>
        <a:bodyPr/>
        <a:lstStyle/>
        <a:p>
          <a:r>
            <a:rPr lang="en-US"/>
            <a:t>How can the Church join in the </a:t>
          </a:r>
          <a:r>
            <a:rPr lang="en-US" i="1"/>
            <a:t>misseo Dei</a:t>
          </a:r>
          <a:r>
            <a:rPr lang="en-US"/>
            <a:t>?</a:t>
          </a:r>
        </a:p>
      </dgm:t>
    </dgm:pt>
    <dgm:pt modelId="{1DB5F8E6-528A-4B8E-A25C-9EF9F030BBBF}" type="parTrans" cxnId="{E00D2AA2-2D14-4FCE-ABE8-9A5E31F8D275}">
      <dgm:prSet/>
      <dgm:spPr/>
      <dgm:t>
        <a:bodyPr/>
        <a:lstStyle/>
        <a:p>
          <a:endParaRPr lang="en-US"/>
        </a:p>
      </dgm:t>
    </dgm:pt>
    <dgm:pt modelId="{7FB72608-44F7-45CB-8C16-A6016CA81CE2}" type="sibTrans" cxnId="{E00D2AA2-2D14-4FCE-ABE8-9A5E31F8D275}">
      <dgm:prSet/>
      <dgm:spPr/>
      <dgm:t>
        <a:bodyPr/>
        <a:lstStyle/>
        <a:p>
          <a:endParaRPr lang="en-US"/>
        </a:p>
      </dgm:t>
    </dgm:pt>
    <dgm:pt modelId="{84104AE6-5D56-4DDE-8FFA-D493373F0AC6}">
      <dgm:prSet/>
      <dgm:spPr/>
      <dgm:t>
        <a:bodyPr/>
        <a:lstStyle/>
        <a:p>
          <a:r>
            <a:rPr lang="en-US" dirty="0"/>
            <a:t>What kind of leadership is needed to accomplish its purposes?</a:t>
          </a:r>
        </a:p>
      </dgm:t>
    </dgm:pt>
    <dgm:pt modelId="{B345DFDC-37BB-4C1E-971F-F763874C680C}" type="parTrans" cxnId="{5BB0C36F-1809-4279-8620-F0DA005A69FE}">
      <dgm:prSet/>
      <dgm:spPr/>
      <dgm:t>
        <a:bodyPr/>
        <a:lstStyle/>
        <a:p>
          <a:endParaRPr lang="en-US"/>
        </a:p>
      </dgm:t>
    </dgm:pt>
    <dgm:pt modelId="{322070BB-9F19-43F6-B820-62B07A624FF1}" type="sibTrans" cxnId="{5BB0C36F-1809-4279-8620-F0DA005A69FE}">
      <dgm:prSet/>
      <dgm:spPr/>
      <dgm:t>
        <a:bodyPr/>
        <a:lstStyle/>
        <a:p>
          <a:endParaRPr lang="en-US"/>
        </a:p>
      </dgm:t>
    </dgm:pt>
    <dgm:pt modelId="{7E83989C-9397-4C40-8627-038067554D21}" type="pres">
      <dgm:prSet presAssocID="{83DCDA7A-DA58-4DB2-BDC6-1C175824CC60}" presName="linear" presStyleCnt="0">
        <dgm:presLayoutVars>
          <dgm:animLvl val="lvl"/>
          <dgm:resizeHandles val="exact"/>
        </dgm:presLayoutVars>
      </dgm:prSet>
      <dgm:spPr/>
    </dgm:pt>
    <dgm:pt modelId="{BE59DEEC-D3E8-B242-98E2-E8F40112C964}" type="pres">
      <dgm:prSet presAssocID="{EE44F8C4-A306-404A-B31A-9BBCEEAC8204}" presName="parentText" presStyleLbl="node1" presStyleIdx="0" presStyleCnt="3">
        <dgm:presLayoutVars>
          <dgm:chMax val="0"/>
          <dgm:bulletEnabled val="1"/>
        </dgm:presLayoutVars>
      </dgm:prSet>
      <dgm:spPr/>
    </dgm:pt>
    <dgm:pt modelId="{DBDF34F9-CF94-3641-8BDB-BE6D8E065333}" type="pres">
      <dgm:prSet presAssocID="{CE229DF9-D7B7-4A73-A6D7-56482F296BBF}" presName="spacer" presStyleCnt="0"/>
      <dgm:spPr/>
    </dgm:pt>
    <dgm:pt modelId="{6857A3B9-4F00-D34F-8555-521507C76A1A}" type="pres">
      <dgm:prSet presAssocID="{E6707A5D-8A35-4170-A243-600EAA502932}" presName="parentText" presStyleLbl="node1" presStyleIdx="1" presStyleCnt="3">
        <dgm:presLayoutVars>
          <dgm:chMax val="0"/>
          <dgm:bulletEnabled val="1"/>
        </dgm:presLayoutVars>
      </dgm:prSet>
      <dgm:spPr/>
    </dgm:pt>
    <dgm:pt modelId="{AFD28B15-1024-A941-8259-FA73C3185114}" type="pres">
      <dgm:prSet presAssocID="{7FB72608-44F7-45CB-8C16-A6016CA81CE2}" presName="spacer" presStyleCnt="0"/>
      <dgm:spPr/>
    </dgm:pt>
    <dgm:pt modelId="{DCAD5B05-2A12-6E43-BEEE-57BDA7A11E6E}" type="pres">
      <dgm:prSet presAssocID="{84104AE6-5D56-4DDE-8FFA-D493373F0AC6}" presName="parentText" presStyleLbl="node1" presStyleIdx="2" presStyleCnt="3">
        <dgm:presLayoutVars>
          <dgm:chMax val="0"/>
          <dgm:bulletEnabled val="1"/>
        </dgm:presLayoutVars>
      </dgm:prSet>
      <dgm:spPr/>
    </dgm:pt>
  </dgm:ptLst>
  <dgm:cxnLst>
    <dgm:cxn modelId="{5D7C3002-168E-48AC-9ABD-D371BE3E2804}" srcId="{83DCDA7A-DA58-4DB2-BDC6-1C175824CC60}" destId="{EE44F8C4-A306-404A-B31A-9BBCEEAC8204}" srcOrd="0" destOrd="0" parTransId="{211B87DB-E898-4F7F-8748-954FC9041B89}" sibTransId="{CE229DF9-D7B7-4A73-A6D7-56482F296BBF}"/>
    <dgm:cxn modelId="{16E9F52F-6E6F-B545-B7BF-196FBC6E5181}" type="presOf" srcId="{83DCDA7A-DA58-4DB2-BDC6-1C175824CC60}" destId="{7E83989C-9397-4C40-8627-038067554D21}" srcOrd="0" destOrd="0" presId="urn:microsoft.com/office/officeart/2005/8/layout/vList2"/>
    <dgm:cxn modelId="{9D39315F-3573-BA46-BD87-048552F5AB80}" type="presOf" srcId="{EE44F8C4-A306-404A-B31A-9BBCEEAC8204}" destId="{BE59DEEC-D3E8-B242-98E2-E8F40112C964}" srcOrd="0" destOrd="0" presId="urn:microsoft.com/office/officeart/2005/8/layout/vList2"/>
    <dgm:cxn modelId="{5BB0C36F-1809-4279-8620-F0DA005A69FE}" srcId="{83DCDA7A-DA58-4DB2-BDC6-1C175824CC60}" destId="{84104AE6-5D56-4DDE-8FFA-D493373F0AC6}" srcOrd="2" destOrd="0" parTransId="{B345DFDC-37BB-4C1E-971F-F763874C680C}" sibTransId="{322070BB-9F19-43F6-B820-62B07A624FF1}"/>
    <dgm:cxn modelId="{7B5E5982-5353-B94B-83F6-6E9C6A3E4EB2}" type="presOf" srcId="{84104AE6-5D56-4DDE-8FFA-D493373F0AC6}" destId="{DCAD5B05-2A12-6E43-BEEE-57BDA7A11E6E}" srcOrd="0" destOrd="0" presId="urn:microsoft.com/office/officeart/2005/8/layout/vList2"/>
    <dgm:cxn modelId="{E00D2AA2-2D14-4FCE-ABE8-9A5E31F8D275}" srcId="{83DCDA7A-DA58-4DB2-BDC6-1C175824CC60}" destId="{E6707A5D-8A35-4170-A243-600EAA502932}" srcOrd="1" destOrd="0" parTransId="{1DB5F8E6-528A-4B8E-A25C-9EF9F030BBBF}" sibTransId="{7FB72608-44F7-45CB-8C16-A6016CA81CE2}"/>
    <dgm:cxn modelId="{204865DB-BC30-954D-8B6E-C98A6807C8DC}" type="presOf" srcId="{E6707A5D-8A35-4170-A243-600EAA502932}" destId="{6857A3B9-4F00-D34F-8555-521507C76A1A}" srcOrd="0" destOrd="0" presId="urn:microsoft.com/office/officeart/2005/8/layout/vList2"/>
    <dgm:cxn modelId="{03BA49D6-7831-2549-8C4D-B8A980193410}" type="presParOf" srcId="{7E83989C-9397-4C40-8627-038067554D21}" destId="{BE59DEEC-D3E8-B242-98E2-E8F40112C964}" srcOrd="0" destOrd="0" presId="urn:microsoft.com/office/officeart/2005/8/layout/vList2"/>
    <dgm:cxn modelId="{B30F9832-0DC6-714D-99CB-12C0091C5CC8}" type="presParOf" srcId="{7E83989C-9397-4C40-8627-038067554D21}" destId="{DBDF34F9-CF94-3641-8BDB-BE6D8E065333}" srcOrd="1" destOrd="0" presId="urn:microsoft.com/office/officeart/2005/8/layout/vList2"/>
    <dgm:cxn modelId="{3ED66B40-B2CD-F646-849F-35EF7780BA3E}" type="presParOf" srcId="{7E83989C-9397-4C40-8627-038067554D21}" destId="{6857A3B9-4F00-D34F-8555-521507C76A1A}" srcOrd="2" destOrd="0" presId="urn:microsoft.com/office/officeart/2005/8/layout/vList2"/>
    <dgm:cxn modelId="{444551F5-1D2A-9947-9347-66C2DBA69058}" type="presParOf" srcId="{7E83989C-9397-4C40-8627-038067554D21}" destId="{AFD28B15-1024-A941-8259-FA73C3185114}" srcOrd="3" destOrd="0" presId="urn:microsoft.com/office/officeart/2005/8/layout/vList2"/>
    <dgm:cxn modelId="{76915470-9A09-754E-811D-138064DA0DA1}" type="presParOf" srcId="{7E83989C-9397-4C40-8627-038067554D21}" destId="{DCAD5B05-2A12-6E43-BEEE-57BDA7A11E6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49C43E-7750-401E-BE15-E5E005A5DEF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6424CD6-0168-4680-A449-8143C143193E}">
      <dgm:prSet/>
      <dgm:spPr/>
      <dgm:t>
        <a:bodyPr/>
        <a:lstStyle/>
        <a:p>
          <a:r>
            <a:rPr lang="en-US"/>
            <a:t>Ordained to Word, Service, Compassion and Justice</a:t>
          </a:r>
        </a:p>
      </dgm:t>
    </dgm:pt>
    <dgm:pt modelId="{0CA2179D-2067-41AC-9EDB-3BAB8EC34CD8}" type="parTrans" cxnId="{B5EC9EFF-5442-4132-BA9E-44C9AFB3FE64}">
      <dgm:prSet/>
      <dgm:spPr/>
      <dgm:t>
        <a:bodyPr/>
        <a:lstStyle/>
        <a:p>
          <a:endParaRPr lang="en-US"/>
        </a:p>
      </dgm:t>
    </dgm:pt>
    <dgm:pt modelId="{185414DB-CC6A-4667-851A-40A1655E1E34}" type="sibTrans" cxnId="{B5EC9EFF-5442-4132-BA9E-44C9AFB3FE64}">
      <dgm:prSet/>
      <dgm:spPr/>
      <dgm:t>
        <a:bodyPr/>
        <a:lstStyle/>
        <a:p>
          <a:endParaRPr lang="en-US"/>
        </a:p>
      </dgm:t>
    </dgm:pt>
    <dgm:pt modelId="{B57E62F4-5AE3-4DD0-9939-95F53B851F00}">
      <dgm:prSet/>
      <dgm:spPr/>
      <dgm:t>
        <a:bodyPr/>
        <a:lstStyle/>
        <a:p>
          <a:r>
            <a:rPr lang="en-US"/>
            <a:t>Full clergy rights</a:t>
          </a:r>
        </a:p>
      </dgm:t>
    </dgm:pt>
    <dgm:pt modelId="{106D08DA-A61C-42B4-A3DE-AD891D75839E}" type="parTrans" cxnId="{D8898149-EAC0-4F83-895A-9A1AAF8D6071}">
      <dgm:prSet/>
      <dgm:spPr/>
      <dgm:t>
        <a:bodyPr/>
        <a:lstStyle/>
        <a:p>
          <a:endParaRPr lang="en-US"/>
        </a:p>
      </dgm:t>
    </dgm:pt>
    <dgm:pt modelId="{A4CAA5B1-52C2-4258-B335-AB115A5EBCD5}" type="sibTrans" cxnId="{D8898149-EAC0-4F83-895A-9A1AAF8D6071}">
      <dgm:prSet/>
      <dgm:spPr/>
      <dgm:t>
        <a:bodyPr/>
        <a:lstStyle/>
        <a:p>
          <a:endParaRPr lang="en-US"/>
        </a:p>
      </dgm:t>
    </dgm:pt>
    <dgm:pt modelId="{CB3A95A3-7E33-4FAC-80BC-F55DDF8C999A}">
      <dgm:prSet/>
      <dgm:spPr/>
      <dgm:t>
        <a:bodyPr/>
        <a:lstStyle/>
        <a:p>
          <a:r>
            <a:rPr lang="en-US"/>
            <a:t>Appointed by the Resident Bishop</a:t>
          </a:r>
        </a:p>
      </dgm:t>
    </dgm:pt>
    <dgm:pt modelId="{C6EC42EF-3E13-46A3-BBAE-24846760B2C3}" type="parTrans" cxnId="{E7446C76-97CB-4511-94B3-241658266AAB}">
      <dgm:prSet/>
      <dgm:spPr/>
      <dgm:t>
        <a:bodyPr/>
        <a:lstStyle/>
        <a:p>
          <a:endParaRPr lang="en-US"/>
        </a:p>
      </dgm:t>
    </dgm:pt>
    <dgm:pt modelId="{35F35938-EE6C-41EF-B574-268F40130B63}" type="sibTrans" cxnId="{E7446C76-97CB-4511-94B3-241658266AAB}">
      <dgm:prSet/>
      <dgm:spPr/>
      <dgm:t>
        <a:bodyPr/>
        <a:lstStyle/>
        <a:p>
          <a:endParaRPr lang="en-US"/>
        </a:p>
      </dgm:t>
    </dgm:pt>
    <dgm:pt modelId="{257E8A5A-3F0A-45C0-9221-394F6890795D}">
      <dgm:prSet/>
      <dgm:spPr/>
      <dgm:t>
        <a:bodyPr/>
        <a:lstStyle/>
        <a:p>
          <a:r>
            <a:rPr lang="en-US"/>
            <a:t>Almost a full and equal order!</a:t>
          </a:r>
        </a:p>
      </dgm:t>
    </dgm:pt>
    <dgm:pt modelId="{75D488CD-4F1A-456A-99EF-7D428F9A8E71}" type="parTrans" cxnId="{51234F64-E335-4889-BCEE-9AFFE5C8DF19}">
      <dgm:prSet/>
      <dgm:spPr/>
      <dgm:t>
        <a:bodyPr/>
        <a:lstStyle/>
        <a:p>
          <a:endParaRPr lang="en-US"/>
        </a:p>
      </dgm:t>
    </dgm:pt>
    <dgm:pt modelId="{B27277FF-B8F2-4FBB-9955-F6E0D6B9D761}" type="sibTrans" cxnId="{51234F64-E335-4889-BCEE-9AFFE5C8DF19}">
      <dgm:prSet/>
      <dgm:spPr/>
      <dgm:t>
        <a:bodyPr/>
        <a:lstStyle/>
        <a:p>
          <a:endParaRPr lang="en-US"/>
        </a:p>
      </dgm:t>
    </dgm:pt>
    <dgm:pt modelId="{A750232B-8C83-8B42-BA38-137B2002677F}" type="pres">
      <dgm:prSet presAssocID="{3149C43E-7750-401E-BE15-E5E005A5DEFF}" presName="linear" presStyleCnt="0">
        <dgm:presLayoutVars>
          <dgm:animLvl val="lvl"/>
          <dgm:resizeHandles val="exact"/>
        </dgm:presLayoutVars>
      </dgm:prSet>
      <dgm:spPr/>
    </dgm:pt>
    <dgm:pt modelId="{2562471B-80D8-4442-B0E6-DBA0F43C8ECB}" type="pres">
      <dgm:prSet presAssocID="{86424CD6-0168-4680-A449-8143C143193E}" presName="parentText" presStyleLbl="node1" presStyleIdx="0" presStyleCnt="4">
        <dgm:presLayoutVars>
          <dgm:chMax val="0"/>
          <dgm:bulletEnabled val="1"/>
        </dgm:presLayoutVars>
      </dgm:prSet>
      <dgm:spPr/>
    </dgm:pt>
    <dgm:pt modelId="{05DE4EC7-29D6-6F48-BE68-5336BCDC3FD2}" type="pres">
      <dgm:prSet presAssocID="{185414DB-CC6A-4667-851A-40A1655E1E34}" presName="spacer" presStyleCnt="0"/>
      <dgm:spPr/>
    </dgm:pt>
    <dgm:pt modelId="{147D16BA-6E4F-894E-811C-8AADE4C51224}" type="pres">
      <dgm:prSet presAssocID="{B57E62F4-5AE3-4DD0-9939-95F53B851F00}" presName="parentText" presStyleLbl="node1" presStyleIdx="1" presStyleCnt="4">
        <dgm:presLayoutVars>
          <dgm:chMax val="0"/>
          <dgm:bulletEnabled val="1"/>
        </dgm:presLayoutVars>
      </dgm:prSet>
      <dgm:spPr/>
    </dgm:pt>
    <dgm:pt modelId="{0DCBFE04-77D8-284C-AECE-0F704155E947}" type="pres">
      <dgm:prSet presAssocID="{A4CAA5B1-52C2-4258-B335-AB115A5EBCD5}" presName="spacer" presStyleCnt="0"/>
      <dgm:spPr/>
    </dgm:pt>
    <dgm:pt modelId="{644BE401-83EB-4C43-A6AC-DDF8298CD43C}" type="pres">
      <dgm:prSet presAssocID="{CB3A95A3-7E33-4FAC-80BC-F55DDF8C999A}" presName="parentText" presStyleLbl="node1" presStyleIdx="2" presStyleCnt="4">
        <dgm:presLayoutVars>
          <dgm:chMax val="0"/>
          <dgm:bulletEnabled val="1"/>
        </dgm:presLayoutVars>
      </dgm:prSet>
      <dgm:spPr/>
    </dgm:pt>
    <dgm:pt modelId="{93D601CE-619E-CA40-88B2-CB292CA3FF62}" type="pres">
      <dgm:prSet presAssocID="{35F35938-EE6C-41EF-B574-268F40130B63}" presName="spacer" presStyleCnt="0"/>
      <dgm:spPr/>
    </dgm:pt>
    <dgm:pt modelId="{4BEA688C-E44E-6145-BB03-5B6E5DB56684}" type="pres">
      <dgm:prSet presAssocID="{257E8A5A-3F0A-45C0-9221-394F6890795D}" presName="parentText" presStyleLbl="node1" presStyleIdx="3" presStyleCnt="4">
        <dgm:presLayoutVars>
          <dgm:chMax val="0"/>
          <dgm:bulletEnabled val="1"/>
        </dgm:presLayoutVars>
      </dgm:prSet>
      <dgm:spPr/>
    </dgm:pt>
  </dgm:ptLst>
  <dgm:cxnLst>
    <dgm:cxn modelId="{89F9FF15-7960-9940-A1F3-24000E16A350}" type="presOf" srcId="{CB3A95A3-7E33-4FAC-80BC-F55DDF8C999A}" destId="{644BE401-83EB-4C43-A6AC-DDF8298CD43C}" srcOrd="0" destOrd="0" presId="urn:microsoft.com/office/officeart/2005/8/layout/vList2"/>
    <dgm:cxn modelId="{51234F64-E335-4889-BCEE-9AFFE5C8DF19}" srcId="{3149C43E-7750-401E-BE15-E5E005A5DEFF}" destId="{257E8A5A-3F0A-45C0-9221-394F6890795D}" srcOrd="3" destOrd="0" parTransId="{75D488CD-4F1A-456A-99EF-7D428F9A8E71}" sibTransId="{B27277FF-B8F2-4FBB-9955-F6E0D6B9D761}"/>
    <dgm:cxn modelId="{D8898149-EAC0-4F83-895A-9A1AAF8D6071}" srcId="{3149C43E-7750-401E-BE15-E5E005A5DEFF}" destId="{B57E62F4-5AE3-4DD0-9939-95F53B851F00}" srcOrd="1" destOrd="0" parTransId="{106D08DA-A61C-42B4-A3DE-AD891D75839E}" sibTransId="{A4CAA5B1-52C2-4258-B335-AB115A5EBCD5}"/>
    <dgm:cxn modelId="{E7446C76-97CB-4511-94B3-241658266AAB}" srcId="{3149C43E-7750-401E-BE15-E5E005A5DEFF}" destId="{CB3A95A3-7E33-4FAC-80BC-F55DDF8C999A}" srcOrd="2" destOrd="0" parTransId="{C6EC42EF-3E13-46A3-BBAE-24846760B2C3}" sibTransId="{35F35938-EE6C-41EF-B574-268F40130B63}"/>
    <dgm:cxn modelId="{DE5DD188-DEF5-0A40-BEB9-1ADBCF09D6A2}" type="presOf" srcId="{B57E62F4-5AE3-4DD0-9939-95F53B851F00}" destId="{147D16BA-6E4F-894E-811C-8AADE4C51224}" srcOrd="0" destOrd="0" presId="urn:microsoft.com/office/officeart/2005/8/layout/vList2"/>
    <dgm:cxn modelId="{C018169E-74E6-1F4F-AFE5-CB1511E96797}" type="presOf" srcId="{86424CD6-0168-4680-A449-8143C143193E}" destId="{2562471B-80D8-4442-B0E6-DBA0F43C8ECB}" srcOrd="0" destOrd="0" presId="urn:microsoft.com/office/officeart/2005/8/layout/vList2"/>
    <dgm:cxn modelId="{D2B4EEC1-AF4F-704A-A821-6D51D70FFC42}" type="presOf" srcId="{257E8A5A-3F0A-45C0-9221-394F6890795D}" destId="{4BEA688C-E44E-6145-BB03-5B6E5DB56684}" srcOrd="0" destOrd="0" presId="urn:microsoft.com/office/officeart/2005/8/layout/vList2"/>
    <dgm:cxn modelId="{8B67D9C6-1483-5645-BC50-A3F7445F266C}" type="presOf" srcId="{3149C43E-7750-401E-BE15-E5E005A5DEFF}" destId="{A750232B-8C83-8B42-BA38-137B2002677F}" srcOrd="0" destOrd="0" presId="urn:microsoft.com/office/officeart/2005/8/layout/vList2"/>
    <dgm:cxn modelId="{B5EC9EFF-5442-4132-BA9E-44C9AFB3FE64}" srcId="{3149C43E-7750-401E-BE15-E5E005A5DEFF}" destId="{86424CD6-0168-4680-A449-8143C143193E}" srcOrd="0" destOrd="0" parTransId="{0CA2179D-2067-41AC-9EDB-3BAB8EC34CD8}" sibTransId="{185414DB-CC6A-4667-851A-40A1655E1E34}"/>
    <dgm:cxn modelId="{3F449EB8-A199-2040-91DE-6D8E440EDF7E}" type="presParOf" srcId="{A750232B-8C83-8B42-BA38-137B2002677F}" destId="{2562471B-80D8-4442-B0E6-DBA0F43C8ECB}" srcOrd="0" destOrd="0" presId="urn:microsoft.com/office/officeart/2005/8/layout/vList2"/>
    <dgm:cxn modelId="{AED24861-070B-414D-9505-34E8607D0F82}" type="presParOf" srcId="{A750232B-8C83-8B42-BA38-137B2002677F}" destId="{05DE4EC7-29D6-6F48-BE68-5336BCDC3FD2}" srcOrd="1" destOrd="0" presId="urn:microsoft.com/office/officeart/2005/8/layout/vList2"/>
    <dgm:cxn modelId="{E3350F3C-AE53-4141-85D8-9C768F47B316}" type="presParOf" srcId="{A750232B-8C83-8B42-BA38-137B2002677F}" destId="{147D16BA-6E4F-894E-811C-8AADE4C51224}" srcOrd="2" destOrd="0" presId="urn:microsoft.com/office/officeart/2005/8/layout/vList2"/>
    <dgm:cxn modelId="{DD9BFEB0-9FD0-3B49-9C16-338C3C78C9B8}" type="presParOf" srcId="{A750232B-8C83-8B42-BA38-137B2002677F}" destId="{0DCBFE04-77D8-284C-AECE-0F704155E947}" srcOrd="3" destOrd="0" presId="urn:microsoft.com/office/officeart/2005/8/layout/vList2"/>
    <dgm:cxn modelId="{6A741381-5E9E-0846-BE73-9E46ACD1D21A}" type="presParOf" srcId="{A750232B-8C83-8B42-BA38-137B2002677F}" destId="{644BE401-83EB-4C43-A6AC-DDF8298CD43C}" srcOrd="4" destOrd="0" presId="urn:microsoft.com/office/officeart/2005/8/layout/vList2"/>
    <dgm:cxn modelId="{62237780-8F22-1041-AA4C-B2C204F50DAC}" type="presParOf" srcId="{A750232B-8C83-8B42-BA38-137B2002677F}" destId="{93D601CE-619E-CA40-88B2-CB292CA3FF62}" srcOrd="5" destOrd="0" presId="urn:microsoft.com/office/officeart/2005/8/layout/vList2"/>
    <dgm:cxn modelId="{E6AC1D02-D1D9-134A-AC79-A5F404601937}" type="presParOf" srcId="{A750232B-8C83-8B42-BA38-137B2002677F}" destId="{4BEA688C-E44E-6145-BB03-5B6E5DB5668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B1E3B9-3DCF-4C5D-80D8-1E940C7DA7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22ED8C1-B69C-43F2-977B-3F81EA0CF4CA}">
      <dgm:prSet/>
      <dgm:spPr/>
      <dgm:t>
        <a:bodyPr/>
        <a:lstStyle/>
        <a:p>
          <a:r>
            <a:rPr lang="en-US"/>
            <a:t>Unconscious sexism limits deacons, mixed in with misunderstanding of “service”</a:t>
          </a:r>
        </a:p>
      </dgm:t>
    </dgm:pt>
    <dgm:pt modelId="{86B94604-9EEE-46B3-9F1B-AB87AA1C1218}" type="parTrans" cxnId="{76F826C5-66A1-4B31-A900-DD74C379E137}">
      <dgm:prSet/>
      <dgm:spPr/>
      <dgm:t>
        <a:bodyPr/>
        <a:lstStyle/>
        <a:p>
          <a:endParaRPr lang="en-US"/>
        </a:p>
      </dgm:t>
    </dgm:pt>
    <dgm:pt modelId="{7AFE8DC8-809D-45FE-8651-9F844EB91F14}" type="sibTrans" cxnId="{76F826C5-66A1-4B31-A900-DD74C379E137}">
      <dgm:prSet/>
      <dgm:spPr/>
      <dgm:t>
        <a:bodyPr/>
        <a:lstStyle/>
        <a:p>
          <a:endParaRPr lang="en-US"/>
        </a:p>
      </dgm:t>
    </dgm:pt>
    <dgm:pt modelId="{8ECE42C8-0F6A-4EB8-A13F-83723129DCC4}">
      <dgm:prSet/>
      <dgm:spPr/>
      <dgm:t>
        <a:bodyPr/>
        <a:lstStyle/>
        <a:p>
          <a:r>
            <a:rPr lang="en-US"/>
            <a:t>Lack of awareness of systemic racism</a:t>
          </a:r>
        </a:p>
      </dgm:t>
    </dgm:pt>
    <dgm:pt modelId="{2E3E6337-E2EA-4B86-A7CA-752DE3EE9908}" type="parTrans" cxnId="{360EE6EE-E113-492C-99C9-10702C4BAD39}">
      <dgm:prSet/>
      <dgm:spPr/>
      <dgm:t>
        <a:bodyPr/>
        <a:lstStyle/>
        <a:p>
          <a:endParaRPr lang="en-US"/>
        </a:p>
      </dgm:t>
    </dgm:pt>
    <dgm:pt modelId="{08067BBE-4B2A-4EF2-ACD0-3564769C574A}" type="sibTrans" cxnId="{360EE6EE-E113-492C-99C9-10702C4BAD39}">
      <dgm:prSet/>
      <dgm:spPr/>
      <dgm:t>
        <a:bodyPr/>
        <a:lstStyle/>
        <a:p>
          <a:endParaRPr lang="en-US"/>
        </a:p>
      </dgm:t>
    </dgm:pt>
    <dgm:pt modelId="{6C19F60A-1125-4CB6-8C2D-391D2113435C}">
      <dgm:prSet/>
      <dgm:spPr/>
      <dgm:t>
        <a:bodyPr/>
        <a:lstStyle/>
        <a:p>
          <a:r>
            <a:rPr lang="en-US"/>
            <a:t>Lack of financial support for missional ministries that address the transformation of the world through compassion and justice</a:t>
          </a:r>
        </a:p>
      </dgm:t>
    </dgm:pt>
    <dgm:pt modelId="{2C3F9836-7FDB-4B86-9DB0-0C6CE2146799}" type="parTrans" cxnId="{EBBF1033-29D9-47D1-B5FD-116B4DE80527}">
      <dgm:prSet/>
      <dgm:spPr/>
      <dgm:t>
        <a:bodyPr/>
        <a:lstStyle/>
        <a:p>
          <a:endParaRPr lang="en-US"/>
        </a:p>
      </dgm:t>
    </dgm:pt>
    <dgm:pt modelId="{53F8E29F-57ED-47A1-98EA-5604543050B6}" type="sibTrans" cxnId="{EBBF1033-29D9-47D1-B5FD-116B4DE80527}">
      <dgm:prSet/>
      <dgm:spPr/>
      <dgm:t>
        <a:bodyPr/>
        <a:lstStyle/>
        <a:p>
          <a:endParaRPr lang="en-US"/>
        </a:p>
      </dgm:t>
    </dgm:pt>
    <dgm:pt modelId="{6980CFD2-3EAF-46E8-BD15-FCA9FA2C49E2}">
      <dgm:prSet/>
      <dgm:spPr/>
      <dgm:t>
        <a:bodyPr/>
        <a:lstStyle/>
        <a:p>
          <a:r>
            <a:rPr lang="en-US"/>
            <a:t>Deacons have not yet reached a critical mass and thus are not “seen” at times. </a:t>
          </a:r>
        </a:p>
      </dgm:t>
    </dgm:pt>
    <dgm:pt modelId="{9F7EF4C7-86B9-47DC-9BF0-581BFAED8C96}" type="parTrans" cxnId="{FF42CAE0-4374-4CEE-8B06-B6C0AB11F684}">
      <dgm:prSet/>
      <dgm:spPr/>
      <dgm:t>
        <a:bodyPr/>
        <a:lstStyle/>
        <a:p>
          <a:endParaRPr lang="en-US"/>
        </a:p>
      </dgm:t>
    </dgm:pt>
    <dgm:pt modelId="{060E111B-A701-4110-AD67-F5D9875597B8}" type="sibTrans" cxnId="{FF42CAE0-4374-4CEE-8B06-B6C0AB11F684}">
      <dgm:prSet/>
      <dgm:spPr/>
      <dgm:t>
        <a:bodyPr/>
        <a:lstStyle/>
        <a:p>
          <a:endParaRPr lang="en-US"/>
        </a:p>
      </dgm:t>
    </dgm:pt>
    <dgm:pt modelId="{9AC6E7A8-F212-4287-A405-B48DD2D0272A}">
      <dgm:prSet/>
      <dgm:spPr/>
      <dgm:t>
        <a:bodyPr/>
        <a:lstStyle/>
        <a:p>
          <a:r>
            <a:rPr lang="en-US"/>
            <a:t>Lack of missional imagination in the Council of Bishops</a:t>
          </a:r>
        </a:p>
      </dgm:t>
    </dgm:pt>
    <dgm:pt modelId="{947DDA10-EE5B-4838-A411-9A7020DEE9E7}" type="parTrans" cxnId="{816B64D9-4C67-4260-984C-8637B1457A15}">
      <dgm:prSet/>
      <dgm:spPr/>
      <dgm:t>
        <a:bodyPr/>
        <a:lstStyle/>
        <a:p>
          <a:endParaRPr lang="en-US"/>
        </a:p>
      </dgm:t>
    </dgm:pt>
    <dgm:pt modelId="{830D1CA5-920B-402D-BC08-6B3968BA1344}" type="sibTrans" cxnId="{816B64D9-4C67-4260-984C-8637B1457A15}">
      <dgm:prSet/>
      <dgm:spPr/>
      <dgm:t>
        <a:bodyPr/>
        <a:lstStyle/>
        <a:p>
          <a:endParaRPr lang="en-US"/>
        </a:p>
      </dgm:t>
    </dgm:pt>
    <dgm:pt modelId="{427C30C1-EEA1-1F47-ADE8-0C9D4BACBD3C}" type="pres">
      <dgm:prSet presAssocID="{C8B1E3B9-3DCF-4C5D-80D8-1E940C7DA72D}" presName="linear" presStyleCnt="0">
        <dgm:presLayoutVars>
          <dgm:animLvl val="lvl"/>
          <dgm:resizeHandles val="exact"/>
        </dgm:presLayoutVars>
      </dgm:prSet>
      <dgm:spPr/>
    </dgm:pt>
    <dgm:pt modelId="{86DC460D-C009-A541-A584-5DAFF8E15F1E}" type="pres">
      <dgm:prSet presAssocID="{A22ED8C1-B69C-43F2-977B-3F81EA0CF4CA}" presName="parentText" presStyleLbl="node1" presStyleIdx="0" presStyleCnt="5">
        <dgm:presLayoutVars>
          <dgm:chMax val="0"/>
          <dgm:bulletEnabled val="1"/>
        </dgm:presLayoutVars>
      </dgm:prSet>
      <dgm:spPr/>
    </dgm:pt>
    <dgm:pt modelId="{B31FC144-EDFA-1F4D-A177-89FA81AEEC25}" type="pres">
      <dgm:prSet presAssocID="{7AFE8DC8-809D-45FE-8651-9F844EB91F14}" presName="spacer" presStyleCnt="0"/>
      <dgm:spPr/>
    </dgm:pt>
    <dgm:pt modelId="{7DA869E2-1F8D-904E-984A-9BC7610E0C32}" type="pres">
      <dgm:prSet presAssocID="{8ECE42C8-0F6A-4EB8-A13F-83723129DCC4}" presName="parentText" presStyleLbl="node1" presStyleIdx="1" presStyleCnt="5">
        <dgm:presLayoutVars>
          <dgm:chMax val="0"/>
          <dgm:bulletEnabled val="1"/>
        </dgm:presLayoutVars>
      </dgm:prSet>
      <dgm:spPr/>
    </dgm:pt>
    <dgm:pt modelId="{928DE196-1F1F-2B43-B7FA-C12F1975F8B0}" type="pres">
      <dgm:prSet presAssocID="{08067BBE-4B2A-4EF2-ACD0-3564769C574A}" presName="spacer" presStyleCnt="0"/>
      <dgm:spPr/>
    </dgm:pt>
    <dgm:pt modelId="{761BB0ED-F628-864E-B081-F045D5E50464}" type="pres">
      <dgm:prSet presAssocID="{6C19F60A-1125-4CB6-8C2D-391D2113435C}" presName="parentText" presStyleLbl="node1" presStyleIdx="2" presStyleCnt="5">
        <dgm:presLayoutVars>
          <dgm:chMax val="0"/>
          <dgm:bulletEnabled val="1"/>
        </dgm:presLayoutVars>
      </dgm:prSet>
      <dgm:spPr/>
    </dgm:pt>
    <dgm:pt modelId="{C252C5F2-9630-A943-956D-B2A53E47FB69}" type="pres">
      <dgm:prSet presAssocID="{53F8E29F-57ED-47A1-98EA-5604543050B6}" presName="spacer" presStyleCnt="0"/>
      <dgm:spPr/>
    </dgm:pt>
    <dgm:pt modelId="{883A9D0A-4AB9-4C4D-8AD7-0F49D5008F67}" type="pres">
      <dgm:prSet presAssocID="{6980CFD2-3EAF-46E8-BD15-FCA9FA2C49E2}" presName="parentText" presStyleLbl="node1" presStyleIdx="3" presStyleCnt="5">
        <dgm:presLayoutVars>
          <dgm:chMax val="0"/>
          <dgm:bulletEnabled val="1"/>
        </dgm:presLayoutVars>
      </dgm:prSet>
      <dgm:spPr/>
    </dgm:pt>
    <dgm:pt modelId="{AA49E578-A879-194F-AAEE-F4A2A3DE4A71}" type="pres">
      <dgm:prSet presAssocID="{060E111B-A701-4110-AD67-F5D9875597B8}" presName="spacer" presStyleCnt="0"/>
      <dgm:spPr/>
    </dgm:pt>
    <dgm:pt modelId="{CBC50329-B282-D543-809C-D1D5D9C75D04}" type="pres">
      <dgm:prSet presAssocID="{9AC6E7A8-F212-4287-A405-B48DD2D0272A}" presName="parentText" presStyleLbl="node1" presStyleIdx="4" presStyleCnt="5">
        <dgm:presLayoutVars>
          <dgm:chMax val="0"/>
          <dgm:bulletEnabled val="1"/>
        </dgm:presLayoutVars>
      </dgm:prSet>
      <dgm:spPr/>
    </dgm:pt>
  </dgm:ptLst>
  <dgm:cxnLst>
    <dgm:cxn modelId="{746BE80C-1B32-B145-B03E-7B056B639B55}" type="presOf" srcId="{8ECE42C8-0F6A-4EB8-A13F-83723129DCC4}" destId="{7DA869E2-1F8D-904E-984A-9BC7610E0C32}" srcOrd="0" destOrd="0" presId="urn:microsoft.com/office/officeart/2005/8/layout/vList2"/>
    <dgm:cxn modelId="{E05B1B14-5FB2-984E-B6F0-761176035650}" type="presOf" srcId="{C8B1E3B9-3DCF-4C5D-80D8-1E940C7DA72D}" destId="{427C30C1-EEA1-1F47-ADE8-0C9D4BACBD3C}" srcOrd="0" destOrd="0" presId="urn:microsoft.com/office/officeart/2005/8/layout/vList2"/>
    <dgm:cxn modelId="{EBBF1033-29D9-47D1-B5FD-116B4DE80527}" srcId="{C8B1E3B9-3DCF-4C5D-80D8-1E940C7DA72D}" destId="{6C19F60A-1125-4CB6-8C2D-391D2113435C}" srcOrd="2" destOrd="0" parTransId="{2C3F9836-7FDB-4B86-9DB0-0C6CE2146799}" sibTransId="{53F8E29F-57ED-47A1-98EA-5604543050B6}"/>
    <dgm:cxn modelId="{5BDBCC40-90EA-BB46-AD47-0100173586EF}" type="presOf" srcId="{9AC6E7A8-F212-4287-A405-B48DD2D0272A}" destId="{CBC50329-B282-D543-809C-D1D5D9C75D04}" srcOrd="0" destOrd="0" presId="urn:microsoft.com/office/officeart/2005/8/layout/vList2"/>
    <dgm:cxn modelId="{5AD3946B-B348-D24C-85DD-5242516266BB}" type="presOf" srcId="{6980CFD2-3EAF-46E8-BD15-FCA9FA2C49E2}" destId="{883A9D0A-4AB9-4C4D-8AD7-0F49D5008F67}" srcOrd="0" destOrd="0" presId="urn:microsoft.com/office/officeart/2005/8/layout/vList2"/>
    <dgm:cxn modelId="{BF875E58-2BD8-5845-8C2D-E1F9D1A8BA41}" type="presOf" srcId="{A22ED8C1-B69C-43F2-977B-3F81EA0CF4CA}" destId="{86DC460D-C009-A541-A584-5DAFF8E15F1E}" srcOrd="0" destOrd="0" presId="urn:microsoft.com/office/officeart/2005/8/layout/vList2"/>
    <dgm:cxn modelId="{482C8F9C-0447-2F40-9EE0-C82640A85B33}" type="presOf" srcId="{6C19F60A-1125-4CB6-8C2D-391D2113435C}" destId="{761BB0ED-F628-864E-B081-F045D5E50464}" srcOrd="0" destOrd="0" presId="urn:microsoft.com/office/officeart/2005/8/layout/vList2"/>
    <dgm:cxn modelId="{76F826C5-66A1-4B31-A900-DD74C379E137}" srcId="{C8B1E3B9-3DCF-4C5D-80D8-1E940C7DA72D}" destId="{A22ED8C1-B69C-43F2-977B-3F81EA0CF4CA}" srcOrd="0" destOrd="0" parTransId="{86B94604-9EEE-46B3-9F1B-AB87AA1C1218}" sibTransId="{7AFE8DC8-809D-45FE-8651-9F844EB91F14}"/>
    <dgm:cxn modelId="{816B64D9-4C67-4260-984C-8637B1457A15}" srcId="{C8B1E3B9-3DCF-4C5D-80D8-1E940C7DA72D}" destId="{9AC6E7A8-F212-4287-A405-B48DD2D0272A}" srcOrd="4" destOrd="0" parTransId="{947DDA10-EE5B-4838-A411-9A7020DEE9E7}" sibTransId="{830D1CA5-920B-402D-BC08-6B3968BA1344}"/>
    <dgm:cxn modelId="{FF42CAE0-4374-4CEE-8B06-B6C0AB11F684}" srcId="{C8B1E3B9-3DCF-4C5D-80D8-1E940C7DA72D}" destId="{6980CFD2-3EAF-46E8-BD15-FCA9FA2C49E2}" srcOrd="3" destOrd="0" parTransId="{9F7EF4C7-86B9-47DC-9BF0-581BFAED8C96}" sibTransId="{060E111B-A701-4110-AD67-F5D9875597B8}"/>
    <dgm:cxn modelId="{360EE6EE-E113-492C-99C9-10702C4BAD39}" srcId="{C8B1E3B9-3DCF-4C5D-80D8-1E940C7DA72D}" destId="{8ECE42C8-0F6A-4EB8-A13F-83723129DCC4}" srcOrd="1" destOrd="0" parTransId="{2E3E6337-E2EA-4B86-A7CA-752DE3EE9908}" sibTransId="{08067BBE-4B2A-4EF2-ACD0-3564769C574A}"/>
    <dgm:cxn modelId="{EF5FDD55-F5B0-8B4D-916A-007B2C70B57C}" type="presParOf" srcId="{427C30C1-EEA1-1F47-ADE8-0C9D4BACBD3C}" destId="{86DC460D-C009-A541-A584-5DAFF8E15F1E}" srcOrd="0" destOrd="0" presId="urn:microsoft.com/office/officeart/2005/8/layout/vList2"/>
    <dgm:cxn modelId="{A0B4AF96-12F8-B142-B9B7-B3857DA9DD4D}" type="presParOf" srcId="{427C30C1-EEA1-1F47-ADE8-0C9D4BACBD3C}" destId="{B31FC144-EDFA-1F4D-A177-89FA81AEEC25}" srcOrd="1" destOrd="0" presId="urn:microsoft.com/office/officeart/2005/8/layout/vList2"/>
    <dgm:cxn modelId="{488A748D-8E59-CD43-88AB-F5696A06555A}" type="presParOf" srcId="{427C30C1-EEA1-1F47-ADE8-0C9D4BACBD3C}" destId="{7DA869E2-1F8D-904E-984A-9BC7610E0C32}" srcOrd="2" destOrd="0" presId="urn:microsoft.com/office/officeart/2005/8/layout/vList2"/>
    <dgm:cxn modelId="{63C74E22-CE56-0A42-BC30-7A5F356547CC}" type="presParOf" srcId="{427C30C1-EEA1-1F47-ADE8-0C9D4BACBD3C}" destId="{928DE196-1F1F-2B43-B7FA-C12F1975F8B0}" srcOrd="3" destOrd="0" presId="urn:microsoft.com/office/officeart/2005/8/layout/vList2"/>
    <dgm:cxn modelId="{E4090FF8-0BF3-1B45-9D76-DF6C66C17672}" type="presParOf" srcId="{427C30C1-EEA1-1F47-ADE8-0C9D4BACBD3C}" destId="{761BB0ED-F628-864E-B081-F045D5E50464}" srcOrd="4" destOrd="0" presId="urn:microsoft.com/office/officeart/2005/8/layout/vList2"/>
    <dgm:cxn modelId="{D0E022DA-B63B-4C4C-9028-0D0BF4F35348}" type="presParOf" srcId="{427C30C1-EEA1-1F47-ADE8-0C9D4BACBD3C}" destId="{C252C5F2-9630-A943-956D-B2A53E47FB69}" srcOrd="5" destOrd="0" presId="urn:microsoft.com/office/officeart/2005/8/layout/vList2"/>
    <dgm:cxn modelId="{4879B639-E876-E34C-AC6E-B2073CEC71D5}" type="presParOf" srcId="{427C30C1-EEA1-1F47-ADE8-0C9D4BACBD3C}" destId="{883A9D0A-4AB9-4C4D-8AD7-0F49D5008F67}" srcOrd="6" destOrd="0" presId="urn:microsoft.com/office/officeart/2005/8/layout/vList2"/>
    <dgm:cxn modelId="{1A2D1688-7AF0-2542-B332-D4A76F3C3682}" type="presParOf" srcId="{427C30C1-EEA1-1F47-ADE8-0C9D4BACBD3C}" destId="{AA49E578-A879-194F-AAEE-F4A2A3DE4A71}" srcOrd="7" destOrd="0" presId="urn:microsoft.com/office/officeart/2005/8/layout/vList2"/>
    <dgm:cxn modelId="{66180CB3-6BE1-FC43-890D-B6A721A92151}" type="presParOf" srcId="{427C30C1-EEA1-1F47-ADE8-0C9D4BACBD3C}" destId="{CBC50329-B282-D543-809C-D1D5D9C75D0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6879F-AFAB-C748-8E39-6E1720754397}">
      <dsp:nvSpPr>
        <dsp:cNvPr id="0" name=""/>
        <dsp:cNvSpPr/>
      </dsp:nvSpPr>
      <dsp:spPr>
        <a:xfrm>
          <a:off x="0" y="495143"/>
          <a:ext cx="6263640" cy="2199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Clarified that all Christians are called to ministry by their baptism</a:t>
          </a:r>
        </a:p>
      </dsp:txBody>
      <dsp:txXfrm>
        <a:off x="107376" y="602519"/>
        <a:ext cx="6048888" cy="1984848"/>
      </dsp:txXfrm>
    </dsp:sp>
    <dsp:sp modelId="{9871CD24-1886-D54E-B4A1-BE808666DD2C}">
      <dsp:nvSpPr>
        <dsp:cNvPr id="0" name=""/>
        <dsp:cNvSpPr/>
      </dsp:nvSpPr>
      <dsp:spPr>
        <a:xfrm>
          <a:off x="0" y="2809944"/>
          <a:ext cx="6263640" cy="21996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Created the office of diaconal minister, replacing the consecrated lay worker</a:t>
          </a:r>
        </a:p>
      </dsp:txBody>
      <dsp:txXfrm>
        <a:off x="107376" y="2917320"/>
        <a:ext cx="6048888" cy="19848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9DEEC-D3E8-B242-98E2-E8F40112C964}">
      <dsp:nvSpPr>
        <dsp:cNvPr id="0" name=""/>
        <dsp:cNvSpPr/>
      </dsp:nvSpPr>
      <dsp:spPr>
        <a:xfrm>
          <a:off x="0" y="435212"/>
          <a:ext cx="6172199" cy="12729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Why does the Church exist? What is the mission of the Church?</a:t>
          </a:r>
        </a:p>
      </dsp:txBody>
      <dsp:txXfrm>
        <a:off x="62141" y="497353"/>
        <a:ext cx="6047917" cy="1148678"/>
      </dsp:txXfrm>
    </dsp:sp>
    <dsp:sp modelId="{6857A3B9-4F00-D34F-8555-521507C76A1A}">
      <dsp:nvSpPr>
        <dsp:cNvPr id="0" name=""/>
        <dsp:cNvSpPr/>
      </dsp:nvSpPr>
      <dsp:spPr>
        <a:xfrm>
          <a:off x="0" y="1800332"/>
          <a:ext cx="6172199" cy="12729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How can the Church join in the </a:t>
          </a:r>
          <a:r>
            <a:rPr lang="en-US" sz="3200" i="1" kern="1200"/>
            <a:t>misseo Dei</a:t>
          </a:r>
          <a:r>
            <a:rPr lang="en-US" sz="3200" kern="1200"/>
            <a:t>?</a:t>
          </a:r>
        </a:p>
      </dsp:txBody>
      <dsp:txXfrm>
        <a:off x="62141" y="1862473"/>
        <a:ext cx="6047917" cy="1148678"/>
      </dsp:txXfrm>
    </dsp:sp>
    <dsp:sp modelId="{DCAD5B05-2A12-6E43-BEEE-57BDA7A11E6E}">
      <dsp:nvSpPr>
        <dsp:cNvPr id="0" name=""/>
        <dsp:cNvSpPr/>
      </dsp:nvSpPr>
      <dsp:spPr>
        <a:xfrm>
          <a:off x="0" y="3165452"/>
          <a:ext cx="6172199" cy="12729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What kind of leadership is needed to accomplish its purposes?</a:t>
          </a:r>
        </a:p>
      </dsp:txBody>
      <dsp:txXfrm>
        <a:off x="62141" y="3227593"/>
        <a:ext cx="6047917" cy="11486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2471B-80D8-4442-B0E6-DBA0F43C8ECB}">
      <dsp:nvSpPr>
        <dsp:cNvPr id="0" name=""/>
        <dsp:cNvSpPr/>
      </dsp:nvSpPr>
      <dsp:spPr>
        <a:xfrm>
          <a:off x="0" y="68183"/>
          <a:ext cx="6263640" cy="12729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Ordained to Word, Service, Compassion and Justice</a:t>
          </a:r>
        </a:p>
      </dsp:txBody>
      <dsp:txXfrm>
        <a:off x="62141" y="130324"/>
        <a:ext cx="6139358" cy="1148678"/>
      </dsp:txXfrm>
    </dsp:sp>
    <dsp:sp modelId="{147D16BA-6E4F-894E-811C-8AADE4C51224}">
      <dsp:nvSpPr>
        <dsp:cNvPr id="0" name=""/>
        <dsp:cNvSpPr/>
      </dsp:nvSpPr>
      <dsp:spPr>
        <a:xfrm>
          <a:off x="0" y="1433303"/>
          <a:ext cx="6263640" cy="127296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Full clergy rights</a:t>
          </a:r>
        </a:p>
      </dsp:txBody>
      <dsp:txXfrm>
        <a:off x="62141" y="1495444"/>
        <a:ext cx="6139358" cy="1148678"/>
      </dsp:txXfrm>
    </dsp:sp>
    <dsp:sp modelId="{644BE401-83EB-4C43-A6AC-DDF8298CD43C}">
      <dsp:nvSpPr>
        <dsp:cNvPr id="0" name=""/>
        <dsp:cNvSpPr/>
      </dsp:nvSpPr>
      <dsp:spPr>
        <a:xfrm>
          <a:off x="0" y="2798423"/>
          <a:ext cx="6263640" cy="127296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Appointed by the Resident Bishop</a:t>
          </a:r>
        </a:p>
      </dsp:txBody>
      <dsp:txXfrm>
        <a:off x="62141" y="2860564"/>
        <a:ext cx="6139358" cy="1148678"/>
      </dsp:txXfrm>
    </dsp:sp>
    <dsp:sp modelId="{4BEA688C-E44E-6145-BB03-5B6E5DB56684}">
      <dsp:nvSpPr>
        <dsp:cNvPr id="0" name=""/>
        <dsp:cNvSpPr/>
      </dsp:nvSpPr>
      <dsp:spPr>
        <a:xfrm>
          <a:off x="0" y="4163544"/>
          <a:ext cx="6263640" cy="12729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Almost a full and equal order!</a:t>
          </a:r>
        </a:p>
      </dsp:txBody>
      <dsp:txXfrm>
        <a:off x="62141" y="4225685"/>
        <a:ext cx="6139358" cy="11486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C460D-C009-A541-A584-5DAFF8E15F1E}">
      <dsp:nvSpPr>
        <dsp:cNvPr id="0" name=""/>
        <dsp:cNvSpPr/>
      </dsp:nvSpPr>
      <dsp:spPr>
        <a:xfrm>
          <a:off x="0" y="74211"/>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Unconscious sexism limits deacons, mixed in with misunderstanding of “service”</a:t>
          </a:r>
        </a:p>
      </dsp:txBody>
      <dsp:txXfrm>
        <a:off x="38784" y="112995"/>
        <a:ext cx="10438032" cy="716935"/>
      </dsp:txXfrm>
    </dsp:sp>
    <dsp:sp modelId="{7DA869E2-1F8D-904E-984A-9BC7610E0C32}">
      <dsp:nvSpPr>
        <dsp:cNvPr id="0" name=""/>
        <dsp:cNvSpPr/>
      </dsp:nvSpPr>
      <dsp:spPr>
        <a:xfrm>
          <a:off x="0" y="926314"/>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Lack of awareness of systemic racism</a:t>
          </a:r>
        </a:p>
      </dsp:txBody>
      <dsp:txXfrm>
        <a:off x="38784" y="965098"/>
        <a:ext cx="10438032" cy="716935"/>
      </dsp:txXfrm>
    </dsp:sp>
    <dsp:sp modelId="{761BB0ED-F628-864E-B081-F045D5E50464}">
      <dsp:nvSpPr>
        <dsp:cNvPr id="0" name=""/>
        <dsp:cNvSpPr/>
      </dsp:nvSpPr>
      <dsp:spPr>
        <a:xfrm>
          <a:off x="0" y="1778417"/>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Lack of financial support for missional ministries that address the transformation of the world through compassion and justice</a:t>
          </a:r>
        </a:p>
      </dsp:txBody>
      <dsp:txXfrm>
        <a:off x="38784" y="1817201"/>
        <a:ext cx="10438032" cy="716935"/>
      </dsp:txXfrm>
    </dsp:sp>
    <dsp:sp modelId="{883A9D0A-4AB9-4C4D-8AD7-0F49D5008F67}">
      <dsp:nvSpPr>
        <dsp:cNvPr id="0" name=""/>
        <dsp:cNvSpPr/>
      </dsp:nvSpPr>
      <dsp:spPr>
        <a:xfrm>
          <a:off x="0" y="2630520"/>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Deacons have not yet reached a critical mass and thus are not “seen” at times. </a:t>
          </a:r>
        </a:p>
      </dsp:txBody>
      <dsp:txXfrm>
        <a:off x="38784" y="2669304"/>
        <a:ext cx="10438032" cy="716935"/>
      </dsp:txXfrm>
    </dsp:sp>
    <dsp:sp modelId="{CBC50329-B282-D543-809C-D1D5D9C75D04}">
      <dsp:nvSpPr>
        <dsp:cNvPr id="0" name=""/>
        <dsp:cNvSpPr/>
      </dsp:nvSpPr>
      <dsp:spPr>
        <a:xfrm>
          <a:off x="0" y="3482623"/>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Lack of missional imagination in the Council of Bishops</a:t>
          </a:r>
        </a:p>
      </dsp:txBody>
      <dsp:txXfrm>
        <a:off x="38784" y="3521407"/>
        <a:ext cx="10438032" cy="7169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7T19:39:08.465"/>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75FE70-FC66-EF4E-A50A-81A8B763D53E}" type="datetimeFigureOut">
              <a:rPr lang="en-US" smtClean="0"/>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CD5BC-CB37-D242-B766-295EE03F8002}" type="slidenum">
              <a:rPr lang="en-US" smtClean="0"/>
              <a:t>‹#›</a:t>
            </a:fld>
            <a:endParaRPr lang="en-US"/>
          </a:p>
        </p:txBody>
      </p:sp>
    </p:spTree>
    <p:extLst>
      <p:ext uri="{BB962C8B-B14F-4D97-AF65-F5344CB8AC3E}">
        <p14:creationId xmlns:p14="http://schemas.microsoft.com/office/powerpoint/2010/main" val="2689447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75FE70-FC66-EF4E-A50A-81A8B763D53E}" type="datetimeFigureOut">
              <a:rPr lang="en-US" smtClean="0"/>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CD5BC-CB37-D242-B766-295EE03F8002}" type="slidenum">
              <a:rPr lang="en-US" smtClean="0"/>
              <a:t>‹#›</a:t>
            </a:fld>
            <a:endParaRPr lang="en-US"/>
          </a:p>
        </p:txBody>
      </p:sp>
    </p:spTree>
    <p:extLst>
      <p:ext uri="{BB962C8B-B14F-4D97-AF65-F5344CB8AC3E}">
        <p14:creationId xmlns:p14="http://schemas.microsoft.com/office/powerpoint/2010/main" val="3625116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75FE70-FC66-EF4E-A50A-81A8B763D53E}" type="datetimeFigureOut">
              <a:rPr lang="en-US" smtClean="0"/>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CD5BC-CB37-D242-B766-295EE03F8002}" type="slidenum">
              <a:rPr lang="en-US" smtClean="0"/>
              <a:t>‹#›</a:t>
            </a:fld>
            <a:endParaRPr lang="en-US"/>
          </a:p>
        </p:txBody>
      </p:sp>
    </p:spTree>
    <p:extLst>
      <p:ext uri="{BB962C8B-B14F-4D97-AF65-F5344CB8AC3E}">
        <p14:creationId xmlns:p14="http://schemas.microsoft.com/office/powerpoint/2010/main" val="2510114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75FE70-FC66-EF4E-A50A-81A8B763D53E}" type="datetimeFigureOut">
              <a:rPr lang="en-US" smtClean="0"/>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CD5BC-CB37-D242-B766-295EE03F8002}" type="slidenum">
              <a:rPr lang="en-US" smtClean="0"/>
              <a:t>‹#›</a:t>
            </a:fld>
            <a:endParaRPr lang="en-US"/>
          </a:p>
        </p:txBody>
      </p:sp>
    </p:spTree>
    <p:extLst>
      <p:ext uri="{BB962C8B-B14F-4D97-AF65-F5344CB8AC3E}">
        <p14:creationId xmlns:p14="http://schemas.microsoft.com/office/powerpoint/2010/main" val="2376150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75FE70-FC66-EF4E-A50A-81A8B763D53E}" type="datetimeFigureOut">
              <a:rPr lang="en-US" smtClean="0"/>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CD5BC-CB37-D242-B766-295EE03F8002}" type="slidenum">
              <a:rPr lang="en-US" smtClean="0"/>
              <a:t>‹#›</a:t>
            </a:fld>
            <a:endParaRPr lang="en-US"/>
          </a:p>
        </p:txBody>
      </p:sp>
    </p:spTree>
    <p:extLst>
      <p:ext uri="{BB962C8B-B14F-4D97-AF65-F5344CB8AC3E}">
        <p14:creationId xmlns:p14="http://schemas.microsoft.com/office/powerpoint/2010/main" val="3843387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75FE70-FC66-EF4E-A50A-81A8B763D53E}" type="datetimeFigureOut">
              <a:rPr lang="en-US" smtClean="0"/>
              <a:t>5/24/2021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CD5BC-CB37-D242-B766-295EE03F8002}" type="slidenum">
              <a:rPr lang="en-US" smtClean="0"/>
              <a:t>‹#›</a:t>
            </a:fld>
            <a:endParaRPr lang="en-US"/>
          </a:p>
        </p:txBody>
      </p:sp>
    </p:spTree>
    <p:extLst>
      <p:ext uri="{BB962C8B-B14F-4D97-AF65-F5344CB8AC3E}">
        <p14:creationId xmlns:p14="http://schemas.microsoft.com/office/powerpoint/2010/main" val="1355251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75FE70-FC66-EF4E-A50A-81A8B763D53E}" type="datetimeFigureOut">
              <a:rPr lang="en-US" smtClean="0"/>
              <a:t>5/24/2021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5CD5BC-CB37-D242-B766-295EE03F8002}" type="slidenum">
              <a:rPr lang="en-US" smtClean="0"/>
              <a:t>‹#›</a:t>
            </a:fld>
            <a:endParaRPr lang="en-US"/>
          </a:p>
        </p:txBody>
      </p:sp>
    </p:spTree>
    <p:extLst>
      <p:ext uri="{BB962C8B-B14F-4D97-AF65-F5344CB8AC3E}">
        <p14:creationId xmlns:p14="http://schemas.microsoft.com/office/powerpoint/2010/main" val="1661803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75FE70-FC66-EF4E-A50A-81A8B763D53E}" type="datetimeFigureOut">
              <a:rPr lang="en-US" smtClean="0"/>
              <a:t>5/24/2021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5CD5BC-CB37-D242-B766-295EE03F8002}" type="slidenum">
              <a:rPr lang="en-US" smtClean="0"/>
              <a:t>‹#›</a:t>
            </a:fld>
            <a:endParaRPr lang="en-US"/>
          </a:p>
        </p:txBody>
      </p:sp>
    </p:spTree>
    <p:extLst>
      <p:ext uri="{BB962C8B-B14F-4D97-AF65-F5344CB8AC3E}">
        <p14:creationId xmlns:p14="http://schemas.microsoft.com/office/powerpoint/2010/main" val="856168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75FE70-FC66-EF4E-A50A-81A8B763D53E}" type="datetimeFigureOut">
              <a:rPr lang="en-US" smtClean="0"/>
              <a:t>5/24/2021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5CD5BC-CB37-D242-B766-295EE03F8002}" type="slidenum">
              <a:rPr lang="en-US" smtClean="0"/>
              <a:t>‹#›</a:t>
            </a:fld>
            <a:endParaRPr lang="en-US"/>
          </a:p>
        </p:txBody>
      </p:sp>
    </p:spTree>
    <p:extLst>
      <p:ext uri="{BB962C8B-B14F-4D97-AF65-F5344CB8AC3E}">
        <p14:creationId xmlns:p14="http://schemas.microsoft.com/office/powerpoint/2010/main" val="145193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75FE70-FC66-EF4E-A50A-81A8B763D53E}" type="datetimeFigureOut">
              <a:rPr lang="en-US" smtClean="0"/>
              <a:t>5/24/2021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CD5BC-CB37-D242-B766-295EE03F8002}" type="slidenum">
              <a:rPr lang="en-US" smtClean="0"/>
              <a:t>‹#›</a:t>
            </a:fld>
            <a:endParaRPr lang="en-US"/>
          </a:p>
        </p:txBody>
      </p:sp>
    </p:spTree>
    <p:extLst>
      <p:ext uri="{BB962C8B-B14F-4D97-AF65-F5344CB8AC3E}">
        <p14:creationId xmlns:p14="http://schemas.microsoft.com/office/powerpoint/2010/main" val="220007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75FE70-FC66-EF4E-A50A-81A8B763D53E}" type="datetimeFigureOut">
              <a:rPr lang="en-US" smtClean="0"/>
              <a:t>5/24/2021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CD5BC-CB37-D242-B766-295EE03F8002}" type="slidenum">
              <a:rPr lang="en-US" smtClean="0"/>
              <a:t>‹#›</a:t>
            </a:fld>
            <a:endParaRPr lang="en-US"/>
          </a:p>
        </p:txBody>
      </p:sp>
    </p:spTree>
    <p:extLst>
      <p:ext uri="{BB962C8B-B14F-4D97-AF65-F5344CB8AC3E}">
        <p14:creationId xmlns:p14="http://schemas.microsoft.com/office/powerpoint/2010/main" val="505925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75FE70-FC66-EF4E-A50A-81A8B763D53E}" type="datetimeFigureOut">
              <a:rPr lang="en-US" smtClean="0"/>
              <a:t>5/24/2021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5CD5BC-CB37-D242-B766-295EE03F8002}" type="slidenum">
              <a:rPr lang="en-US" smtClean="0"/>
              <a:t>‹#›</a:t>
            </a:fld>
            <a:endParaRPr lang="en-US"/>
          </a:p>
        </p:txBody>
      </p:sp>
    </p:spTree>
    <p:extLst>
      <p:ext uri="{BB962C8B-B14F-4D97-AF65-F5344CB8AC3E}">
        <p14:creationId xmlns:p14="http://schemas.microsoft.com/office/powerpoint/2010/main" val="2120258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C5E24-EA63-944E-94A8-2E96F6DED128}"/>
              </a:ext>
            </a:extLst>
          </p:cNvPr>
          <p:cNvSpPr>
            <a:spLocks noGrp="1"/>
          </p:cNvSpPr>
          <p:nvPr>
            <p:ph type="title"/>
          </p:nvPr>
        </p:nvSpPr>
        <p:spPr>
          <a:xfrm>
            <a:off x="648929" y="629266"/>
            <a:ext cx="3667039" cy="1676603"/>
          </a:xfrm>
        </p:spPr>
        <p:txBody>
          <a:bodyPr vert="horz" lIns="91440" tIns="45720" rIns="91440" bIns="45720" rtlCol="0" anchor="ctr">
            <a:normAutofit/>
          </a:bodyPr>
          <a:lstStyle/>
          <a:p>
            <a:r>
              <a:rPr lang="en-US" sz="3600"/>
              <a:t>A Full and Equal Order</a:t>
            </a:r>
          </a:p>
        </p:txBody>
      </p:sp>
      <p:sp>
        <p:nvSpPr>
          <p:cNvPr id="3" name="Subtitle 2">
            <a:extLst>
              <a:ext uri="{FF2B5EF4-FFF2-40B4-BE49-F238E27FC236}">
                <a16:creationId xmlns:a16="http://schemas.microsoft.com/office/drawing/2014/main" id="{54B66E66-FBE1-9B45-ADF7-51FE59710CC0}"/>
              </a:ext>
            </a:extLst>
          </p:cNvPr>
          <p:cNvSpPr>
            <a:spLocks noGrp="1"/>
          </p:cNvSpPr>
          <p:nvPr>
            <p:ph type="body" sz="half" idx="2"/>
          </p:nvPr>
        </p:nvSpPr>
        <p:spPr>
          <a:xfrm>
            <a:off x="648931" y="2438401"/>
            <a:ext cx="3667036" cy="3779520"/>
          </a:xfrm>
        </p:spPr>
        <p:txBody>
          <a:bodyPr vert="horz" lIns="91440" tIns="45720" rIns="91440" bIns="45720" rtlCol="0">
            <a:normAutofit/>
          </a:bodyPr>
          <a:lstStyle/>
          <a:p>
            <a:pPr indent="-228600">
              <a:buFont typeface="Arial" panose="020B0604020202020204" pitchFamily="34" charset="0"/>
              <a:buChar char="•"/>
            </a:pPr>
            <a:endParaRPr lang="en-US" sz="1800" dirty="0"/>
          </a:p>
          <a:p>
            <a:endParaRPr lang="en-US" sz="1800" b="1" dirty="0"/>
          </a:p>
          <a:p>
            <a:pPr indent="-228600">
              <a:buFont typeface="Arial" panose="020B0604020202020204" pitchFamily="34" charset="0"/>
              <a:buChar char="•"/>
            </a:pPr>
            <a:r>
              <a:rPr lang="en-US" sz="1800" dirty="0"/>
              <a:t>By Margaret Ann Crain</a:t>
            </a:r>
          </a:p>
          <a:p>
            <a:pPr indent="-228600">
              <a:buFont typeface="Arial" panose="020B0604020202020204" pitchFamily="34" charset="0"/>
              <a:buChar char="•"/>
            </a:pPr>
            <a:r>
              <a:rPr lang="en-US" sz="1800" dirty="0"/>
              <a:t>Deacon, Northern Illinois Conference</a:t>
            </a:r>
          </a:p>
          <a:p>
            <a:pPr indent="-228600">
              <a:buFont typeface="Arial" panose="020B0604020202020204" pitchFamily="34" charset="0"/>
              <a:buChar char="•"/>
            </a:pPr>
            <a:r>
              <a:rPr lang="en-US" sz="1800" b="1" dirty="0"/>
              <a:t>Retired from Garrett-Evangelical Theological Seminary</a:t>
            </a:r>
          </a:p>
        </p:txBody>
      </p:sp>
      <p:sp>
        <p:nvSpPr>
          <p:cNvPr id="18" name="Rectangle 17">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Placeholder 12" descr="A picture containing diagram&#10;&#10;Description automatically generated">
            <a:extLst>
              <a:ext uri="{FF2B5EF4-FFF2-40B4-BE49-F238E27FC236}">
                <a16:creationId xmlns:a16="http://schemas.microsoft.com/office/drawing/2014/main" id="{78DADBBA-0814-C74C-975D-394E39AC6C8E}"/>
              </a:ext>
            </a:extLst>
          </p:cNvPr>
          <p:cNvPicPr>
            <a:picLocks noGrp="1" noChangeAspect="1"/>
          </p:cNvPicPr>
          <p:nvPr>
            <p:ph type="pic" idx="1"/>
          </p:nvPr>
        </p:nvPicPr>
        <p:blipFill rotWithShape="1">
          <a:blip r:embed="rId2"/>
          <a:srcRect r="2" b="2072"/>
          <a:stretch/>
        </p:blipFill>
        <p:spPr>
          <a:xfrm>
            <a:off x="5276088" y="640082"/>
            <a:ext cx="6276250" cy="5577838"/>
          </a:xfrm>
          <a:prstGeom prst="rect">
            <a:avLst/>
          </a:prstGeom>
          <a:effectLst/>
        </p:spPr>
      </p:pic>
    </p:spTree>
    <p:extLst>
      <p:ext uri="{BB962C8B-B14F-4D97-AF65-F5344CB8AC3E}">
        <p14:creationId xmlns:p14="http://schemas.microsoft.com/office/powerpoint/2010/main" val="361013809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4D176F-669E-2240-B109-767EBE8FB089}"/>
              </a:ext>
            </a:extLst>
          </p:cNvPr>
          <p:cNvSpPr>
            <a:spLocks noGrp="1"/>
          </p:cNvSpPr>
          <p:nvPr>
            <p:ph type="title"/>
          </p:nvPr>
        </p:nvSpPr>
        <p:spPr>
          <a:xfrm>
            <a:off x="686834" y="1153572"/>
            <a:ext cx="3200400" cy="4461163"/>
          </a:xfrm>
        </p:spPr>
        <p:txBody>
          <a:bodyPr>
            <a:normAutofit/>
          </a:bodyPr>
          <a:lstStyle/>
          <a:p>
            <a:r>
              <a:rPr lang="en-US" sz="3700">
                <a:solidFill>
                  <a:srgbClr val="FFFFFF"/>
                </a:solidFill>
              </a:rPr>
              <a:t>The UMC has had a confusing plethora of deacons, diaconal ministers, deaconesses, etc.</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440A090-859A-3943-AD6E-9BCC09807217}"/>
              </a:ext>
            </a:extLst>
          </p:cNvPr>
          <p:cNvSpPr>
            <a:spLocks noGrp="1"/>
          </p:cNvSpPr>
          <p:nvPr>
            <p:ph idx="1"/>
          </p:nvPr>
        </p:nvSpPr>
        <p:spPr>
          <a:xfrm>
            <a:off x="4447308" y="591344"/>
            <a:ext cx="6906491" cy="5585619"/>
          </a:xfrm>
        </p:spPr>
        <p:txBody>
          <a:bodyPr anchor="ctr">
            <a:normAutofit/>
          </a:bodyPr>
          <a:lstStyle/>
          <a:p>
            <a:r>
              <a:rPr lang="en-US" sz="2600"/>
              <a:t>When the office of diaconal minister was created by the 1976 General Conference, we also had sequenced ordination for our elders (presbyters) who served as deacons before their full membership as elders. </a:t>
            </a:r>
          </a:p>
          <a:p>
            <a:r>
              <a:rPr lang="en-US" sz="2600"/>
              <a:t>The deaconess office was still in place. </a:t>
            </a:r>
          </a:p>
          <a:p>
            <a:r>
              <a:rPr lang="en-US" sz="2600"/>
              <a:t>Diaconal Ministers were laity, but were consecrated to a lifetime ministry. To all intents and purposes, they looked more like clergy, thought more like clergy, and felt called to be clergy. </a:t>
            </a:r>
          </a:p>
          <a:p>
            <a:r>
              <a:rPr lang="en-US" sz="2600"/>
              <a:t>Diaconal ministers and their allies continued to work toward a permanent deacon, ordained, and a full and equal order.</a:t>
            </a:r>
          </a:p>
        </p:txBody>
      </p:sp>
    </p:spTree>
    <p:extLst>
      <p:ext uri="{BB962C8B-B14F-4D97-AF65-F5344CB8AC3E}">
        <p14:creationId xmlns:p14="http://schemas.microsoft.com/office/powerpoint/2010/main" val="2125962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566BFD-D791-CA45-B827-0DD1DB8C7383}"/>
              </a:ext>
            </a:extLst>
          </p:cNvPr>
          <p:cNvSpPr>
            <a:spLocks noGrp="1"/>
          </p:cNvSpPr>
          <p:nvPr>
            <p:ph type="title"/>
          </p:nvPr>
        </p:nvSpPr>
        <p:spPr/>
        <p:txBody>
          <a:bodyPr anchor="ctr">
            <a:normAutofit fontScale="90000"/>
          </a:bodyPr>
          <a:lstStyle/>
          <a:p>
            <a:r>
              <a:rPr lang="en-US" sz="4800" dirty="0" err="1">
                <a:solidFill>
                  <a:schemeClr val="bg1"/>
                </a:solidFill>
              </a:rPr>
              <a:t>ThisarrativThsiolo</a:t>
            </a:r>
            <a:r>
              <a:rPr lang="en-US" sz="4800" dirty="0">
                <a:solidFill>
                  <a:schemeClr val="bg1"/>
                </a:solidFill>
              </a:rPr>
              <a:t> asking these questions:</a:t>
            </a:r>
          </a:p>
        </p:txBody>
      </p:sp>
      <p:graphicFrame>
        <p:nvGraphicFramePr>
          <p:cNvPr id="8" name="Content Placeholder 5">
            <a:extLst>
              <a:ext uri="{FF2B5EF4-FFF2-40B4-BE49-F238E27FC236}">
                <a16:creationId xmlns:a16="http://schemas.microsoft.com/office/drawing/2014/main" id="{D6E37C88-3C1A-4CF4-80D9-B24414E1EF1E}"/>
              </a:ext>
            </a:extLst>
          </p:cNvPr>
          <p:cNvGraphicFramePr>
            <a:graphicFrameLocks noGrp="1"/>
          </p:cNvGraphicFramePr>
          <p:nvPr>
            <p:ph idx="1"/>
            <p:extLst>
              <p:ext uri="{D42A27DB-BD31-4B8C-83A1-F6EECF244321}">
                <p14:modId xmlns:p14="http://schemas.microsoft.com/office/powerpoint/2010/main" val="1076421755"/>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 Placeholder 1">
            <a:extLst>
              <a:ext uri="{FF2B5EF4-FFF2-40B4-BE49-F238E27FC236}">
                <a16:creationId xmlns:a16="http://schemas.microsoft.com/office/drawing/2014/main" id="{4DDFBB68-0BB8-C849-B3CF-E1400ECCEAE0}"/>
              </a:ext>
            </a:extLst>
          </p:cNvPr>
          <p:cNvSpPr>
            <a:spLocks noGrp="1"/>
          </p:cNvSpPr>
          <p:nvPr>
            <p:ph type="body" sz="half" idx="2"/>
          </p:nvPr>
        </p:nvSpPr>
        <p:spPr/>
        <p:txBody>
          <a:bodyPr>
            <a:normAutofit/>
          </a:bodyPr>
          <a:lstStyle/>
          <a:p>
            <a:r>
              <a:rPr lang="en-US" sz="4800" dirty="0">
                <a:latin typeface="Copperplate" panose="02000504000000020004" pitchFamily="2" charset="77"/>
              </a:rPr>
              <a:t>Primary Questions</a:t>
            </a:r>
            <a:r>
              <a:rPr lang="en-US" sz="4800" dirty="0"/>
              <a:t>:</a:t>
            </a:r>
          </a:p>
        </p:txBody>
      </p:sp>
    </p:spTree>
    <p:extLst>
      <p:ext uri="{BB962C8B-B14F-4D97-AF65-F5344CB8AC3E}">
        <p14:creationId xmlns:p14="http://schemas.microsoft.com/office/powerpoint/2010/main" val="654636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397E3E-B90C-4D82-BAAA-36F7AC6A4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56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4" name="Freeform: Shape 13">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6429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8CF5E676-CA04-4CED-9F1E-5026ED66E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82347" cy="2943932"/>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8" name="Freeform: Shape 17">
            <a:extLst>
              <a:ext uri="{FF2B5EF4-FFF2-40B4-BE49-F238E27FC236}">
                <a16:creationId xmlns:a16="http://schemas.microsoft.com/office/drawing/2014/main" id="{6BA9E676-A8FC-4C2F-8D78-C13ED8ABD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82347" cy="2943932"/>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0" name="Freeform: Shape 19">
            <a:extLst>
              <a:ext uri="{FF2B5EF4-FFF2-40B4-BE49-F238E27FC236}">
                <a16:creationId xmlns:a16="http://schemas.microsoft.com/office/drawing/2014/main" id="{A2B5CBEA-F125-49B6-8335-227C325B1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65207" y="4529611"/>
            <a:ext cx="2426793" cy="2328389"/>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Freeform: Shape 21">
            <a:extLst>
              <a:ext uri="{FF2B5EF4-FFF2-40B4-BE49-F238E27FC236}">
                <a16:creationId xmlns:a16="http://schemas.microsoft.com/office/drawing/2014/main" id="{EECD79B5-5FC5-495F-BFD6-346C16E78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65207" y="4529611"/>
            <a:ext cx="2426793" cy="2328389"/>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 name="Rectangle 23">
            <a:extLst>
              <a:ext uri="{FF2B5EF4-FFF2-40B4-BE49-F238E27FC236}">
                <a16:creationId xmlns:a16="http://schemas.microsoft.com/office/drawing/2014/main" id="{2C1D3151-5F97-4860-B56C-C98BD62CC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1898" y="819446"/>
            <a:ext cx="8751370" cy="5402463"/>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2D9D048-3063-435A-8C23-26C1907E9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1898" y="819446"/>
            <a:ext cx="8751370" cy="5402463"/>
          </a:xfrm>
          <a:prstGeom prst="rect">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DE96824-E506-4448-8704-5EC7BF7BC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20315" y="727769"/>
            <a:ext cx="8751370" cy="5402463"/>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988AAB8-B8E2-9E45-8E2F-19B1B77FA8C6}"/>
              </a:ext>
            </a:extLst>
          </p:cNvPr>
          <p:cNvSpPr>
            <a:spLocks noGrp="1"/>
          </p:cNvSpPr>
          <p:nvPr>
            <p:ph type="title"/>
          </p:nvPr>
        </p:nvSpPr>
        <p:spPr>
          <a:xfrm>
            <a:off x="2381534" y="1344304"/>
            <a:ext cx="7451678" cy="2843702"/>
          </a:xfrm>
        </p:spPr>
        <p:txBody>
          <a:bodyPr vert="horz" lIns="91440" tIns="45720" rIns="91440" bIns="45720" rtlCol="0" anchor="b">
            <a:normAutofit/>
          </a:bodyPr>
          <a:lstStyle/>
          <a:p>
            <a:pPr algn="ctr"/>
            <a:r>
              <a:rPr lang="en-US" sz="5400" b="1" kern="1200">
                <a:solidFill>
                  <a:schemeClr val="bg1"/>
                </a:solidFill>
                <a:latin typeface="+mj-lt"/>
                <a:ea typeface="+mj-ea"/>
                <a:cs typeface="+mj-cs"/>
              </a:rPr>
              <a:t>1996 General Conference made a big decision!</a:t>
            </a:r>
          </a:p>
        </p:txBody>
      </p:sp>
      <p:sp>
        <p:nvSpPr>
          <p:cNvPr id="5" name="Text Placeholder 4">
            <a:extLst>
              <a:ext uri="{FF2B5EF4-FFF2-40B4-BE49-F238E27FC236}">
                <a16:creationId xmlns:a16="http://schemas.microsoft.com/office/drawing/2014/main" id="{77E79B39-23EE-7749-A52D-445E28FCD504}"/>
              </a:ext>
            </a:extLst>
          </p:cNvPr>
          <p:cNvSpPr>
            <a:spLocks noGrp="1"/>
          </p:cNvSpPr>
          <p:nvPr>
            <p:ph type="body" idx="1"/>
          </p:nvPr>
        </p:nvSpPr>
        <p:spPr>
          <a:xfrm>
            <a:off x="2886765" y="4414123"/>
            <a:ext cx="6418471" cy="1432109"/>
          </a:xfrm>
        </p:spPr>
        <p:txBody>
          <a:bodyPr vert="horz" lIns="91440" tIns="45720" rIns="91440" bIns="45720" rtlCol="0">
            <a:normAutofit/>
          </a:bodyPr>
          <a:lstStyle/>
          <a:p>
            <a:pPr algn="ctr"/>
            <a:r>
              <a:rPr lang="en-US" sz="2000" b="1" kern="1200" dirty="0">
                <a:solidFill>
                  <a:schemeClr val="bg1"/>
                </a:solidFill>
                <a:latin typeface="+mn-lt"/>
                <a:ea typeface="+mn-ea"/>
                <a:cs typeface="+mn-cs"/>
              </a:rPr>
              <a:t>The United Methodist Church</a:t>
            </a:r>
          </a:p>
          <a:p>
            <a:pPr algn="ctr"/>
            <a:r>
              <a:rPr lang="en-US" sz="2000" b="1" kern="1200" dirty="0">
                <a:solidFill>
                  <a:schemeClr val="bg1"/>
                </a:solidFill>
                <a:latin typeface="+mn-lt"/>
                <a:ea typeface="+mn-ea"/>
                <a:cs typeface="+mn-cs"/>
              </a:rPr>
              <a:t>in</a:t>
            </a:r>
          </a:p>
          <a:p>
            <a:pPr algn="ctr"/>
            <a:r>
              <a:rPr lang="en-US" sz="2000" b="1" kern="1200" dirty="0">
                <a:solidFill>
                  <a:schemeClr val="bg1"/>
                </a:solidFill>
                <a:latin typeface="+mn-lt"/>
                <a:ea typeface="+mn-ea"/>
                <a:cs typeface="+mn-cs"/>
              </a:rPr>
              <a:t>Denver, Colorado</a:t>
            </a:r>
          </a:p>
        </p:txBody>
      </p:sp>
      <p:sp>
        <p:nvSpPr>
          <p:cNvPr id="30" name="Oval 29">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9446" y="4786746"/>
            <a:ext cx="620727" cy="62072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Oval 31">
            <a:extLst>
              <a:ext uri="{FF2B5EF4-FFF2-40B4-BE49-F238E27FC236}">
                <a16:creationId xmlns:a16="http://schemas.microsoft.com/office/drawing/2014/main" id="{B6C541AE-9B02-44C0-B8C6-B2DEA7ED3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9446" y="4786746"/>
            <a:ext cx="620727" cy="62072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470786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5D2A6E-B52F-0B46-BA91-F491C7132FD2}"/>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The Order of Deacon</a:t>
            </a:r>
          </a:p>
        </p:txBody>
      </p:sp>
      <p:graphicFrame>
        <p:nvGraphicFramePr>
          <p:cNvPr id="5" name="Text Placeholder 2">
            <a:extLst>
              <a:ext uri="{FF2B5EF4-FFF2-40B4-BE49-F238E27FC236}">
                <a16:creationId xmlns:a16="http://schemas.microsoft.com/office/drawing/2014/main" id="{19F335B5-4CD4-44BD-BADA-5A4E961516D3}"/>
              </a:ext>
            </a:extLst>
          </p:cNvPr>
          <p:cNvGraphicFramePr>
            <a:graphicFrameLocks noGrp="1"/>
          </p:cNvGraphicFramePr>
          <p:nvPr>
            <p:ph idx="1"/>
            <p:extLst>
              <p:ext uri="{D42A27DB-BD31-4B8C-83A1-F6EECF244321}">
                <p14:modId xmlns:p14="http://schemas.microsoft.com/office/powerpoint/2010/main" val="2208341107"/>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513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6FB82-A2D2-2B49-B25E-F0ACBA6DE221}"/>
              </a:ext>
            </a:extLst>
          </p:cNvPr>
          <p:cNvSpPr>
            <a:spLocks noGrp="1"/>
          </p:cNvSpPr>
          <p:nvPr>
            <p:ph type="title"/>
          </p:nvPr>
        </p:nvSpPr>
        <p:spPr/>
        <p:txBody>
          <a:bodyPr/>
          <a:lstStyle/>
          <a:p>
            <a:r>
              <a:rPr lang="en-US" dirty="0">
                <a:solidFill>
                  <a:srgbClr val="FF0000"/>
                </a:solidFill>
              </a:rPr>
              <a:t>Unresolved issues:</a:t>
            </a:r>
          </a:p>
        </p:txBody>
      </p:sp>
      <p:graphicFrame>
        <p:nvGraphicFramePr>
          <p:cNvPr id="5" name="Content Placeholder 2">
            <a:extLst>
              <a:ext uri="{FF2B5EF4-FFF2-40B4-BE49-F238E27FC236}">
                <a16:creationId xmlns:a16="http://schemas.microsoft.com/office/drawing/2014/main" id="{FB145263-D700-49F1-8192-F698CB9DED3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5723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62D929-90EE-F344-8E1C-C7411EC39845}"/>
              </a:ext>
            </a:extLst>
          </p:cNvPr>
          <p:cNvSpPr>
            <a:spLocks noGrp="1"/>
          </p:cNvSpPr>
          <p:nvPr>
            <p:ph type="title"/>
          </p:nvPr>
        </p:nvSpPr>
        <p:spPr>
          <a:xfrm>
            <a:off x="838200" y="963877"/>
            <a:ext cx="3494362" cy="4930246"/>
          </a:xfrm>
        </p:spPr>
        <p:txBody>
          <a:bodyPr>
            <a:normAutofit/>
          </a:bodyPr>
          <a:lstStyle/>
          <a:p>
            <a:pPr algn="r"/>
            <a:r>
              <a:rPr lang="en-US" dirty="0"/>
              <a:t>Dr. Jerome King Del Pino</a:t>
            </a:r>
            <a:br>
              <a:rPr lang="en-US" dirty="0"/>
            </a:br>
            <a:r>
              <a:rPr lang="en-US" dirty="0"/>
              <a:t>	</a:t>
            </a:r>
            <a:r>
              <a:rPr lang="en-US"/>
              <a:t>former General Secretary of GBHEM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09CD754-876A-E443-B741-3DA604F1FF27}"/>
              </a:ext>
            </a:extLst>
          </p:cNvPr>
          <p:cNvSpPr>
            <a:spLocks noGrp="1"/>
          </p:cNvSpPr>
          <p:nvPr>
            <p:ph idx="1"/>
          </p:nvPr>
        </p:nvSpPr>
        <p:spPr>
          <a:xfrm>
            <a:off x="4976031" y="963877"/>
            <a:ext cx="6377769" cy="4930246"/>
          </a:xfrm>
        </p:spPr>
        <p:txBody>
          <a:bodyPr anchor="ctr">
            <a:normAutofit/>
          </a:bodyPr>
          <a:lstStyle/>
          <a:p>
            <a:pPr marL="0" indent="0">
              <a:buNone/>
            </a:pPr>
            <a:endParaRPr lang="en-US" sz="2400" dirty="0"/>
          </a:p>
          <a:p>
            <a:pPr marL="0" indent="0">
              <a:buNone/>
            </a:pPr>
            <a:r>
              <a:rPr lang="en-US" sz="2400" dirty="0"/>
              <a:t>Bishops don’t want to have anything to do with empowering and enabling the annual conference to provide enough money to ensure that deacons are doing justice. I wish that every conference could claim they’ve got deacons who are assigned to city councils or state legislatures.  I wish they could say, “We’ve got deacons appointed to be in the public square and in the centers of power where the questions of justice are addressed.” </a:t>
            </a:r>
          </a:p>
        </p:txBody>
      </p:sp>
    </p:spTree>
    <p:extLst>
      <p:ext uri="{BB962C8B-B14F-4D97-AF65-F5344CB8AC3E}">
        <p14:creationId xmlns:p14="http://schemas.microsoft.com/office/powerpoint/2010/main" val="44723403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A397E3E-B90C-4D82-BAAA-36F7AC6A4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56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6429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8CF5E676-CA04-4CED-9F1E-5026ED66E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82347" cy="2943932"/>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0" name="Freeform: Shape 19">
            <a:extLst>
              <a:ext uri="{FF2B5EF4-FFF2-40B4-BE49-F238E27FC236}">
                <a16:creationId xmlns:a16="http://schemas.microsoft.com/office/drawing/2014/main" id="{6BA9E676-A8FC-4C2F-8D78-C13ED8ABD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82347" cy="2943932"/>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2" name="Freeform: Shape 21">
            <a:extLst>
              <a:ext uri="{FF2B5EF4-FFF2-40B4-BE49-F238E27FC236}">
                <a16:creationId xmlns:a16="http://schemas.microsoft.com/office/drawing/2014/main" id="{A2B5CBEA-F125-49B6-8335-227C325B1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65207" y="4529611"/>
            <a:ext cx="2426793" cy="2328389"/>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 name="Freeform: Shape 23">
            <a:extLst>
              <a:ext uri="{FF2B5EF4-FFF2-40B4-BE49-F238E27FC236}">
                <a16:creationId xmlns:a16="http://schemas.microsoft.com/office/drawing/2014/main" id="{EECD79B5-5FC5-495F-BFD6-346C16E78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65207" y="4529611"/>
            <a:ext cx="2426793" cy="2328389"/>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 name="Rectangle 25">
            <a:extLst>
              <a:ext uri="{FF2B5EF4-FFF2-40B4-BE49-F238E27FC236}">
                <a16:creationId xmlns:a16="http://schemas.microsoft.com/office/drawing/2014/main" id="{2C1D3151-5F97-4860-B56C-C98BD62CC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1898" y="819446"/>
            <a:ext cx="8751370" cy="5402463"/>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2D9D048-3063-435A-8C23-26C1907E9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1898" y="819446"/>
            <a:ext cx="8751370" cy="5402463"/>
          </a:xfrm>
          <a:prstGeom prst="rect">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DE96824-E506-4448-8704-5EC7BF7BC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20315" y="727769"/>
            <a:ext cx="8751370" cy="5402463"/>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B9279E6-AB8E-7744-ADA2-65A84EA87293}"/>
              </a:ext>
            </a:extLst>
          </p:cNvPr>
          <p:cNvSpPr>
            <a:spLocks noGrp="1"/>
          </p:cNvSpPr>
          <p:nvPr>
            <p:ph type="ctrTitle"/>
          </p:nvPr>
        </p:nvSpPr>
        <p:spPr>
          <a:xfrm>
            <a:off x="2381534" y="1344304"/>
            <a:ext cx="7451678" cy="2843702"/>
          </a:xfrm>
        </p:spPr>
        <p:txBody>
          <a:bodyPr>
            <a:normAutofit/>
          </a:bodyPr>
          <a:lstStyle/>
          <a:p>
            <a:r>
              <a:rPr lang="en-US" sz="5400">
                <a:solidFill>
                  <a:schemeClr val="bg1"/>
                </a:solidFill>
              </a:rPr>
              <a:t>Compassion is nice, but it is not enough!</a:t>
            </a:r>
          </a:p>
        </p:txBody>
      </p:sp>
      <p:sp>
        <p:nvSpPr>
          <p:cNvPr id="5" name="Subtitle 4">
            <a:extLst>
              <a:ext uri="{FF2B5EF4-FFF2-40B4-BE49-F238E27FC236}">
                <a16:creationId xmlns:a16="http://schemas.microsoft.com/office/drawing/2014/main" id="{C19F90E1-4C5E-9345-ADB9-7BF308E7FE4C}"/>
              </a:ext>
            </a:extLst>
          </p:cNvPr>
          <p:cNvSpPr>
            <a:spLocks noGrp="1"/>
          </p:cNvSpPr>
          <p:nvPr>
            <p:ph type="subTitle" idx="1"/>
          </p:nvPr>
        </p:nvSpPr>
        <p:spPr>
          <a:xfrm>
            <a:off x="2886765" y="4414123"/>
            <a:ext cx="6418471" cy="1432109"/>
          </a:xfrm>
        </p:spPr>
        <p:txBody>
          <a:bodyPr>
            <a:normAutofit/>
          </a:bodyPr>
          <a:lstStyle/>
          <a:p>
            <a:endParaRPr lang="en-US" sz="2000">
              <a:solidFill>
                <a:schemeClr val="bg1"/>
              </a:solidFill>
              <a:latin typeface="Copperplate" panose="02000504000000020004" pitchFamily="2" charset="77"/>
            </a:endParaRPr>
          </a:p>
          <a:p>
            <a:r>
              <a:rPr lang="en-US" sz="2000">
                <a:solidFill>
                  <a:schemeClr val="bg1"/>
                </a:solidFill>
                <a:latin typeface="Copperplate" panose="02000504000000020004" pitchFamily="2" charset="77"/>
              </a:rPr>
              <a:t>Deacons must seek justice.</a:t>
            </a:r>
          </a:p>
        </p:txBody>
      </p:sp>
      <p:sp>
        <p:nvSpPr>
          <p:cNvPr id="32" name="Oval 31">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9446" y="4786746"/>
            <a:ext cx="620727" cy="62072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Oval 33">
            <a:extLst>
              <a:ext uri="{FF2B5EF4-FFF2-40B4-BE49-F238E27FC236}">
                <a16:creationId xmlns:a16="http://schemas.microsoft.com/office/drawing/2014/main" id="{B6C541AE-9B02-44C0-B8C6-B2DEA7ED3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9446" y="4786746"/>
            <a:ext cx="620727" cy="62072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2D9327E9-C281-044A-9013-2E6EC9E1A103}"/>
                  </a:ext>
                </a:extLst>
              </p14:cNvPr>
              <p14:cNvContentPartPr/>
              <p14:nvPr/>
            </p14:nvContentPartPr>
            <p14:xfrm>
              <a:off x="8112982" y="4715235"/>
              <a:ext cx="360" cy="360"/>
            </p14:xfrm>
          </p:contentPart>
        </mc:Choice>
        <mc:Fallback xmlns="">
          <p:pic>
            <p:nvPicPr>
              <p:cNvPr id="8" name="Ink 7">
                <a:extLst>
                  <a:ext uri="{FF2B5EF4-FFF2-40B4-BE49-F238E27FC236}">
                    <a16:creationId xmlns:a16="http://schemas.microsoft.com/office/drawing/2014/main" id="{2D9327E9-C281-044A-9013-2E6EC9E1A103}"/>
                  </a:ext>
                </a:extLst>
              </p:cNvPr>
              <p:cNvPicPr/>
              <p:nvPr/>
            </p:nvPicPr>
            <p:blipFill>
              <a:blip r:embed="rId3"/>
              <a:stretch>
                <a:fillRect/>
              </a:stretch>
            </p:blipFill>
            <p:spPr>
              <a:xfrm>
                <a:off x="8104342" y="4706235"/>
                <a:ext cx="18000" cy="18000"/>
              </a:xfrm>
              <a:prstGeom prst="rect">
                <a:avLst/>
              </a:prstGeom>
            </p:spPr>
          </p:pic>
        </mc:Fallback>
      </mc:AlternateContent>
    </p:spTree>
    <p:extLst>
      <p:ext uri="{BB962C8B-B14F-4D97-AF65-F5344CB8AC3E}">
        <p14:creationId xmlns:p14="http://schemas.microsoft.com/office/powerpoint/2010/main" val="337497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400"/>
                                        <p:tgtEl>
                                          <p:spTgt spid="5">
                                            <p:txEl>
                                              <p:pRg st="1" end="1"/>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th winding through a grassy field">
            <a:extLst>
              <a:ext uri="{FF2B5EF4-FFF2-40B4-BE49-F238E27FC236}">
                <a16:creationId xmlns:a16="http://schemas.microsoft.com/office/drawing/2014/main" id="{3556FF5D-1731-4A71-AA0C-3FBC5923D74C}"/>
              </a:ext>
            </a:extLst>
          </p:cNvPr>
          <p:cNvPicPr>
            <a:picLocks noChangeAspect="1"/>
          </p:cNvPicPr>
          <p:nvPr/>
        </p:nvPicPr>
        <p:blipFill rotWithShape="1">
          <a:blip r:embed="rId2"/>
          <a:srcRect t="4144" b="11586"/>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41E07E-3EBF-9B41-9A12-6016AB503403}"/>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a:solidFill>
                  <a:srgbClr val="FFFFFF"/>
                </a:solidFill>
              </a:rPr>
              <a:t>Already, But Not Yet:</a:t>
            </a:r>
          </a:p>
        </p:txBody>
      </p:sp>
      <p:sp>
        <p:nvSpPr>
          <p:cNvPr id="3" name="Subtitle 2">
            <a:extLst>
              <a:ext uri="{FF2B5EF4-FFF2-40B4-BE49-F238E27FC236}">
                <a16:creationId xmlns:a16="http://schemas.microsoft.com/office/drawing/2014/main" id="{51F91097-5649-8B4F-844A-CF4C12C1D19B}"/>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Autofit/>
          </a:bodyPr>
          <a:lstStyle/>
          <a:p>
            <a:r>
              <a:rPr lang="en-US" sz="4000" dirty="0">
                <a:solidFill>
                  <a:srgbClr val="FFFFFF"/>
                </a:solidFill>
              </a:rPr>
              <a:t>25 Years of the United Methodist Deacon:</a:t>
            </a:r>
          </a:p>
          <a:p>
            <a:r>
              <a:rPr lang="en-US" sz="4000" dirty="0">
                <a:solidFill>
                  <a:srgbClr val="FFFFFF"/>
                </a:solidFill>
              </a:rPr>
              <a:t>Almost a Full and Equal Order</a:t>
            </a:r>
          </a:p>
        </p:txBody>
      </p:sp>
    </p:spTree>
    <p:extLst>
      <p:ext uri="{BB962C8B-B14F-4D97-AF65-F5344CB8AC3E}">
        <p14:creationId xmlns:p14="http://schemas.microsoft.com/office/powerpoint/2010/main" val="289420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0507D5-C1C1-8940-97E7-D3A3B219F572}"/>
              </a:ext>
            </a:extLst>
          </p:cNvPr>
          <p:cNvPicPr>
            <a:picLocks noChangeAspect="1"/>
          </p:cNvPicPr>
          <p:nvPr/>
        </p:nvPicPr>
        <p:blipFill>
          <a:blip r:embed="rId2"/>
          <a:stretch>
            <a:fillRect/>
          </a:stretch>
        </p:blipFill>
        <p:spPr>
          <a:xfrm rot="5400000">
            <a:off x="1543050" y="-2547504"/>
            <a:ext cx="9283702" cy="12014202"/>
          </a:xfrm>
          <a:prstGeom prst="rect">
            <a:avLst/>
          </a:prstGeom>
        </p:spPr>
      </p:pic>
    </p:spTree>
    <p:extLst>
      <p:ext uri="{BB962C8B-B14F-4D97-AF65-F5344CB8AC3E}">
        <p14:creationId xmlns:p14="http://schemas.microsoft.com/office/powerpoint/2010/main" val="4037567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1AF6C4C8-E27E-0C43-ADF1-A37DB13043D6}"/>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a:normAutofit/>
          </a:bodyPr>
          <a:lstStyle/>
          <a:p>
            <a:pPr algn="ctr"/>
            <a:r>
              <a:rPr lang="en-US" sz="4000" b="1" i="1" dirty="0">
                <a:solidFill>
                  <a:srgbClr val="3F3F3F"/>
                </a:solidFill>
              </a:rPr>
              <a:t>Diakonia</a:t>
            </a:r>
            <a:r>
              <a:rPr lang="en-US" sz="4000" b="1" dirty="0">
                <a:solidFill>
                  <a:srgbClr val="3F3F3F"/>
                </a:solidFill>
              </a:rPr>
              <a:t> and methodism go together!</a:t>
            </a:r>
          </a:p>
        </p:txBody>
      </p:sp>
      <p:sp>
        <p:nvSpPr>
          <p:cNvPr id="6" name="Content Placeholder 5">
            <a:extLst>
              <a:ext uri="{FF2B5EF4-FFF2-40B4-BE49-F238E27FC236}">
                <a16:creationId xmlns:a16="http://schemas.microsoft.com/office/drawing/2014/main" id="{B2ECDEDD-F691-4E47-A60B-D4E9A2AB0089}"/>
              </a:ext>
            </a:extLst>
          </p:cNvPr>
          <p:cNvSpPr>
            <a:spLocks noGrp="1"/>
          </p:cNvSpPr>
          <p:nvPr>
            <p:ph sz="half" idx="1"/>
          </p:nvPr>
        </p:nvSpPr>
        <p:spPr>
          <a:xfrm>
            <a:off x="1476915" y="2888250"/>
            <a:ext cx="4297351" cy="2959777"/>
          </a:xfrm>
        </p:spPr>
        <p:txBody>
          <a:bodyPr anchor="t">
            <a:normAutofit/>
          </a:bodyPr>
          <a:lstStyle/>
          <a:p>
            <a:pPr marL="0" indent="0">
              <a:buNone/>
            </a:pPr>
            <a:r>
              <a:rPr lang="en-US" sz="2400" dirty="0"/>
              <a:t>John Wesley articulated a theology which paired personal holiness with social holiness. </a:t>
            </a:r>
          </a:p>
          <a:p>
            <a:pPr marL="0" indent="0">
              <a:buNone/>
            </a:pPr>
            <a:endParaRPr lang="en-US" sz="2400" dirty="0"/>
          </a:p>
          <a:p>
            <a:pPr marL="0" indent="0">
              <a:buNone/>
            </a:pPr>
            <a:r>
              <a:rPr lang="en-US" sz="2400" dirty="0"/>
              <a:t>We seek to know God in Christ but we never stop trying to transform the world in God’s will.</a:t>
            </a:r>
          </a:p>
        </p:txBody>
      </p:sp>
      <p:cxnSp>
        <p:nvCxnSpPr>
          <p:cNvPr id="14" name="Straight Connector 13">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93786CC1-B712-1641-BD4B-D8F2922201CE}"/>
              </a:ext>
            </a:extLst>
          </p:cNvPr>
          <p:cNvSpPr>
            <a:spLocks noGrp="1"/>
          </p:cNvSpPr>
          <p:nvPr>
            <p:ph sz="half" idx="2"/>
          </p:nvPr>
        </p:nvSpPr>
        <p:spPr>
          <a:xfrm>
            <a:off x="6417731" y="2888250"/>
            <a:ext cx="4292594" cy="2959778"/>
          </a:xfrm>
        </p:spPr>
        <p:txBody>
          <a:bodyPr anchor="t">
            <a:noAutofit/>
          </a:bodyPr>
          <a:lstStyle/>
          <a:p>
            <a:pPr marL="0" indent="0">
              <a:buNone/>
            </a:pPr>
            <a:r>
              <a:rPr lang="en-US" sz="2400" dirty="0"/>
              <a:t>How leadership for </a:t>
            </a:r>
            <a:r>
              <a:rPr lang="en-US" sz="2400" i="1" dirty="0"/>
              <a:t>diakonia</a:t>
            </a:r>
            <a:r>
              <a:rPr lang="en-US" sz="2400" dirty="0"/>
              <a:t> is defined and embodied in methodist denominations has evolved several times. </a:t>
            </a:r>
          </a:p>
          <a:p>
            <a:pPr marL="0" indent="0">
              <a:buNone/>
            </a:pPr>
            <a:r>
              <a:rPr lang="en-US" sz="2400" dirty="0"/>
              <a:t>Currently, the mission of the UMC is “</a:t>
            </a:r>
            <a:r>
              <a:rPr lang="en-US" sz="2400" i="1" dirty="0"/>
              <a:t>to make disciples of Jesus Christ for the transformation of the world</a:t>
            </a:r>
            <a:r>
              <a:rPr lang="en-US" sz="2400" dirty="0"/>
              <a:t>.” </a:t>
            </a:r>
          </a:p>
        </p:txBody>
      </p:sp>
    </p:spTree>
    <p:extLst>
      <p:ext uri="{BB962C8B-B14F-4D97-AF65-F5344CB8AC3E}">
        <p14:creationId xmlns:p14="http://schemas.microsoft.com/office/powerpoint/2010/main" val="292332887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F0CE9E-6AAB-6541-B576-ACA8D4F4EC0A}"/>
              </a:ext>
            </a:extLst>
          </p:cNvPr>
          <p:cNvSpPr>
            <a:spLocks noGrp="1"/>
          </p:cNvSpPr>
          <p:nvPr>
            <p:ph type="title"/>
          </p:nvPr>
        </p:nvSpPr>
        <p:spPr>
          <a:xfrm>
            <a:off x="890338" y="640079"/>
            <a:ext cx="3734014" cy="3943209"/>
          </a:xfrm>
        </p:spPr>
        <p:txBody>
          <a:bodyPr vert="horz" lIns="91440" tIns="45720" rIns="91440" bIns="45720" rtlCol="0" anchor="b">
            <a:normAutofit/>
          </a:bodyPr>
          <a:lstStyle/>
          <a:p>
            <a:r>
              <a:rPr lang="en-US" sz="5000" dirty="0"/>
              <a:t>Lucy Rider Meyer</a:t>
            </a:r>
            <a:br>
              <a:rPr lang="en-US" sz="5000" dirty="0"/>
            </a:br>
            <a:r>
              <a:rPr lang="en-US" sz="5000" dirty="0"/>
              <a:t>The Chicago Training School 1885</a:t>
            </a:r>
          </a:p>
        </p:txBody>
      </p:sp>
      <p:pic>
        <p:nvPicPr>
          <p:cNvPr id="8" name="Picture Placeholder 7" descr="A picture containing text, person, wall, person&#10;&#10;Description automatically generated">
            <a:extLst>
              <a:ext uri="{FF2B5EF4-FFF2-40B4-BE49-F238E27FC236}">
                <a16:creationId xmlns:a16="http://schemas.microsoft.com/office/drawing/2014/main" id="{08774983-10CB-1A4B-934B-376B5C2C289D}"/>
              </a:ext>
            </a:extLst>
          </p:cNvPr>
          <p:cNvPicPr>
            <a:picLocks noGrp="1" noChangeAspect="1"/>
          </p:cNvPicPr>
          <p:nvPr>
            <p:ph type="pic" idx="1"/>
          </p:nvPr>
        </p:nvPicPr>
        <p:blipFill rotWithShape="1">
          <a:blip r:embed="rId2"/>
          <a:srcRect b="2173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id="{EF844531-7D1B-47F4-A955-8BEE82A599E4}"/>
              </a:ext>
            </a:extLst>
          </p:cNvPr>
          <p:cNvSpPr txBox="1"/>
          <p:nvPr/>
        </p:nvSpPr>
        <p:spPr>
          <a:xfrm>
            <a:off x="2563900" y="6622913"/>
            <a:ext cx="4325452" cy="215444"/>
          </a:xfrm>
          <a:prstGeom prst="rect">
            <a:avLst/>
          </a:prstGeom>
          <a:noFill/>
        </p:spPr>
        <p:txBody>
          <a:bodyPr wrap="square" rtlCol="0">
            <a:spAutoFit/>
          </a:bodyPr>
          <a:lstStyle/>
          <a:p>
            <a:r>
              <a:rPr lang="en-US" sz="800" dirty="0"/>
              <a:t>Photo used with permission from Garrett-Evangelical Theological Seminary.</a:t>
            </a:r>
          </a:p>
        </p:txBody>
      </p:sp>
    </p:spTree>
    <p:extLst>
      <p:ext uri="{BB962C8B-B14F-4D97-AF65-F5344CB8AC3E}">
        <p14:creationId xmlns:p14="http://schemas.microsoft.com/office/powerpoint/2010/main" val="276289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he Chicago Training School for Deaconesses which had a rigorous curriculum. &#10;">
            <a:extLst>
              <a:ext uri="{FF2B5EF4-FFF2-40B4-BE49-F238E27FC236}">
                <a16:creationId xmlns:a16="http://schemas.microsoft.com/office/drawing/2014/main" id="{968D2059-3877-D444-97F3-4B6908CB4410}"/>
              </a:ext>
            </a:extLst>
          </p:cNvPr>
          <p:cNvPicPr>
            <a:picLocks noGrp="1" noChangeAspect="1"/>
          </p:cNvPicPr>
          <p:nvPr>
            <p:ph type="pic" idx="1"/>
          </p:nvPr>
        </p:nvPicPr>
        <p:blipFill rotWithShape="1">
          <a:blip r:embed="rId2"/>
          <a:srcRect t="5531" r="-1" b="5530"/>
          <a:stretch/>
        </p:blipFill>
        <p:spPr>
          <a:xfrm>
            <a:off x="0" y="0"/>
            <a:ext cx="12191271" cy="6857989"/>
          </a:xfrm>
          <a:custGeom>
            <a:avLst/>
            <a:gdLst/>
            <a:ahLst/>
            <a:cxnLst/>
            <a:rect l="l" t="t" r="r" b="b"/>
            <a:pathLst>
              <a:path w="12191271" h="6850048">
                <a:moveTo>
                  <a:pt x="636938" y="0"/>
                </a:moveTo>
                <a:lnTo>
                  <a:pt x="12191271" y="0"/>
                </a:lnTo>
                <a:lnTo>
                  <a:pt x="12191271" y="34"/>
                </a:lnTo>
                <a:lnTo>
                  <a:pt x="12188836" y="26696"/>
                </a:lnTo>
                <a:cubicBezTo>
                  <a:pt x="12159738" y="43228"/>
                  <a:pt x="12151834" y="118002"/>
                  <a:pt x="12131136" y="168244"/>
                </a:cubicBezTo>
                <a:cubicBezTo>
                  <a:pt x="12124808" y="199505"/>
                  <a:pt x="12149886" y="254732"/>
                  <a:pt x="12134482" y="260696"/>
                </a:cubicBezTo>
                <a:cubicBezTo>
                  <a:pt x="12141738" y="278745"/>
                  <a:pt x="12126232" y="287417"/>
                  <a:pt x="12123358" y="303160"/>
                </a:cubicBezTo>
                <a:cubicBezTo>
                  <a:pt x="12127622" y="318147"/>
                  <a:pt x="12122174" y="322795"/>
                  <a:pt x="12119930" y="334153"/>
                </a:cubicBezTo>
                <a:cubicBezTo>
                  <a:pt x="12122824" y="340739"/>
                  <a:pt x="12121652" y="350621"/>
                  <a:pt x="12117292" y="352523"/>
                </a:cubicBezTo>
                <a:cubicBezTo>
                  <a:pt x="12108502" y="344302"/>
                  <a:pt x="12109672" y="380554"/>
                  <a:pt x="12103022" y="380764"/>
                </a:cubicBezTo>
                <a:cubicBezTo>
                  <a:pt x="12099682" y="400323"/>
                  <a:pt x="12099092" y="490383"/>
                  <a:pt x="12087384" y="501357"/>
                </a:cubicBezTo>
                <a:cubicBezTo>
                  <a:pt x="12078470" y="540103"/>
                  <a:pt x="12088892" y="604695"/>
                  <a:pt x="12086884" y="621818"/>
                </a:cubicBezTo>
                <a:cubicBezTo>
                  <a:pt x="12103872" y="645808"/>
                  <a:pt x="12046274" y="710838"/>
                  <a:pt x="12037912" y="783603"/>
                </a:cubicBezTo>
                <a:cubicBezTo>
                  <a:pt x="12038728" y="794128"/>
                  <a:pt x="12038178" y="799388"/>
                  <a:pt x="12033652" y="800460"/>
                </a:cubicBezTo>
                <a:cubicBezTo>
                  <a:pt x="12030680" y="822866"/>
                  <a:pt x="12018000" y="839465"/>
                  <a:pt x="12021616" y="857543"/>
                </a:cubicBezTo>
                <a:cubicBezTo>
                  <a:pt x="12012916" y="850673"/>
                  <a:pt x="12020790" y="891755"/>
                  <a:pt x="12011726" y="892266"/>
                </a:cubicBezTo>
                <a:cubicBezTo>
                  <a:pt x="12007210" y="905052"/>
                  <a:pt x="11997872" y="927582"/>
                  <a:pt x="11994512" y="934260"/>
                </a:cubicBezTo>
                <a:lnTo>
                  <a:pt x="11991560" y="932336"/>
                </a:lnTo>
                <a:lnTo>
                  <a:pt x="11990514" y="940487"/>
                </a:lnTo>
                <a:lnTo>
                  <a:pt x="11988602" y="958836"/>
                </a:lnTo>
                <a:cubicBezTo>
                  <a:pt x="11985966" y="966456"/>
                  <a:pt x="11975758" y="977088"/>
                  <a:pt x="11974700" y="986207"/>
                </a:cubicBezTo>
                <a:cubicBezTo>
                  <a:pt x="11970938" y="1004735"/>
                  <a:pt x="11977876" y="1007075"/>
                  <a:pt x="11982258" y="1013556"/>
                </a:cubicBezTo>
                <a:cubicBezTo>
                  <a:pt x="11981214" y="1026451"/>
                  <a:pt x="11971950" y="1050442"/>
                  <a:pt x="11968448" y="1063580"/>
                </a:cubicBezTo>
                <a:cubicBezTo>
                  <a:pt x="11964708" y="1069989"/>
                  <a:pt x="11969836" y="1093522"/>
                  <a:pt x="11961240" y="1092388"/>
                </a:cubicBezTo>
                <a:cubicBezTo>
                  <a:pt x="11960426" y="1105603"/>
                  <a:pt x="11958786" y="1112923"/>
                  <a:pt x="11957400" y="1120089"/>
                </a:cubicBezTo>
                <a:lnTo>
                  <a:pt x="11952458" y="1136369"/>
                </a:lnTo>
                <a:cubicBezTo>
                  <a:pt x="11950090" y="1140925"/>
                  <a:pt x="11948538" y="1146011"/>
                  <a:pt x="11948726" y="1152132"/>
                </a:cubicBezTo>
                <a:lnTo>
                  <a:pt x="11949742" y="1158140"/>
                </a:lnTo>
                <a:lnTo>
                  <a:pt x="11948154" y="1158608"/>
                </a:lnTo>
                <a:cubicBezTo>
                  <a:pt x="11945686" y="1158803"/>
                  <a:pt x="11928734" y="1161056"/>
                  <a:pt x="11927260" y="1180442"/>
                </a:cubicBezTo>
                <a:cubicBezTo>
                  <a:pt x="11921496" y="1192709"/>
                  <a:pt x="11919204" y="1203402"/>
                  <a:pt x="11915994" y="1221353"/>
                </a:cubicBezTo>
                <a:cubicBezTo>
                  <a:pt x="11915516" y="1232713"/>
                  <a:pt x="11926308" y="1235102"/>
                  <a:pt x="11924388" y="1248604"/>
                </a:cubicBezTo>
                <a:cubicBezTo>
                  <a:pt x="11911346" y="1301115"/>
                  <a:pt x="11929638" y="1279167"/>
                  <a:pt x="11916648" y="1307095"/>
                </a:cubicBezTo>
                <a:cubicBezTo>
                  <a:pt x="11915436" y="1312439"/>
                  <a:pt x="11915606" y="1317191"/>
                  <a:pt x="11916360" y="1321583"/>
                </a:cubicBezTo>
                <a:lnTo>
                  <a:pt x="11918132" y="1328373"/>
                </a:lnTo>
                <a:lnTo>
                  <a:pt x="11911374" y="1349635"/>
                </a:lnTo>
                <a:cubicBezTo>
                  <a:pt x="11908688" y="1360345"/>
                  <a:pt x="11906470" y="1371840"/>
                  <a:pt x="11904778" y="1383852"/>
                </a:cubicBezTo>
                <a:cubicBezTo>
                  <a:pt x="11907652" y="1387748"/>
                  <a:pt x="11902226" y="1395665"/>
                  <a:pt x="11900890" y="1399838"/>
                </a:cubicBezTo>
                <a:cubicBezTo>
                  <a:pt x="11902940" y="1400643"/>
                  <a:pt x="11902928" y="1410976"/>
                  <a:pt x="11900874" y="1413889"/>
                </a:cubicBezTo>
                <a:cubicBezTo>
                  <a:pt x="11886092" y="1485537"/>
                  <a:pt x="11909474" y="1450776"/>
                  <a:pt x="11893500" y="1491153"/>
                </a:cubicBezTo>
                <a:cubicBezTo>
                  <a:pt x="11892154" y="1498399"/>
                  <a:pt x="11892622" y="1504376"/>
                  <a:pt x="11893858" y="1509677"/>
                </a:cubicBezTo>
                <a:lnTo>
                  <a:pt x="11897264" y="1519651"/>
                </a:lnTo>
                <a:lnTo>
                  <a:pt x="11895090" y="1525679"/>
                </a:lnTo>
                <a:cubicBezTo>
                  <a:pt x="11892484" y="1550498"/>
                  <a:pt x="11896104" y="1559433"/>
                  <a:pt x="11890274" y="1572282"/>
                </a:cubicBezTo>
                <a:cubicBezTo>
                  <a:pt x="11897250" y="1597020"/>
                  <a:pt x="11889764" y="1586796"/>
                  <a:pt x="11886744" y="1602539"/>
                </a:cubicBezTo>
                <a:cubicBezTo>
                  <a:pt x="11883642" y="1614697"/>
                  <a:pt x="11882502" y="1589859"/>
                  <a:pt x="11880728" y="1602238"/>
                </a:cubicBezTo>
                <a:cubicBezTo>
                  <a:pt x="11881720" y="1616707"/>
                  <a:pt x="11874476" y="1613372"/>
                  <a:pt x="11875940" y="1628576"/>
                </a:cubicBezTo>
                <a:cubicBezTo>
                  <a:pt x="11881788" y="1627172"/>
                  <a:pt x="11872080" y="1656092"/>
                  <a:pt x="11876794" y="1658841"/>
                </a:cubicBezTo>
                <a:lnTo>
                  <a:pt x="11876694" y="1659046"/>
                </a:lnTo>
                <a:cubicBezTo>
                  <a:pt x="11866634" y="1667627"/>
                  <a:pt x="11851866" y="1763404"/>
                  <a:pt x="11841806" y="1771984"/>
                </a:cubicBezTo>
                <a:cubicBezTo>
                  <a:pt x="11810410" y="1824881"/>
                  <a:pt x="11780100" y="1952023"/>
                  <a:pt x="11765636" y="2016516"/>
                </a:cubicBezTo>
                <a:cubicBezTo>
                  <a:pt x="11751172" y="2081009"/>
                  <a:pt x="11756430" y="2114985"/>
                  <a:pt x="11755018" y="2158942"/>
                </a:cubicBezTo>
                <a:lnTo>
                  <a:pt x="11756288" y="2240371"/>
                </a:lnTo>
                <a:lnTo>
                  <a:pt x="11751858" y="2253578"/>
                </a:lnTo>
                <a:cubicBezTo>
                  <a:pt x="11750642" y="2255242"/>
                  <a:pt x="11750294" y="2257858"/>
                  <a:pt x="11752262" y="2273603"/>
                </a:cubicBezTo>
                <a:cubicBezTo>
                  <a:pt x="11740738" y="2308149"/>
                  <a:pt x="11737736" y="2368195"/>
                  <a:pt x="11722998" y="2393147"/>
                </a:cubicBezTo>
                <a:cubicBezTo>
                  <a:pt x="11727870" y="2391170"/>
                  <a:pt x="11729790" y="2408227"/>
                  <a:pt x="11726462" y="2418325"/>
                </a:cubicBezTo>
                <a:cubicBezTo>
                  <a:pt x="11745428" y="2412080"/>
                  <a:pt x="11706204" y="2455637"/>
                  <a:pt x="11717312" y="2469703"/>
                </a:cubicBezTo>
                <a:cubicBezTo>
                  <a:pt x="11706060" y="2466046"/>
                  <a:pt x="11682162" y="2507996"/>
                  <a:pt x="11689052" y="2534428"/>
                </a:cubicBezTo>
                <a:cubicBezTo>
                  <a:pt x="11683298" y="2568704"/>
                  <a:pt x="11671550" y="2590146"/>
                  <a:pt x="11671572" y="2628315"/>
                </a:cubicBezTo>
                <a:cubicBezTo>
                  <a:pt x="11669958" y="2628904"/>
                  <a:pt x="11668516" y="2630315"/>
                  <a:pt x="11667202" y="2632291"/>
                </a:cubicBezTo>
                <a:lnTo>
                  <a:pt x="11663792" y="2639275"/>
                </a:lnTo>
                <a:lnTo>
                  <a:pt x="11663828" y="2640882"/>
                </a:lnTo>
                <a:cubicBezTo>
                  <a:pt x="11663260" y="2646928"/>
                  <a:pt x="11662318" y="2649787"/>
                  <a:pt x="11661216" y="2651232"/>
                </a:cubicBezTo>
                <a:lnTo>
                  <a:pt x="11659736" y="2651998"/>
                </a:lnTo>
                <a:lnTo>
                  <a:pt x="11657658" y="2658628"/>
                </a:lnTo>
                <a:lnTo>
                  <a:pt x="11652798" y="2670425"/>
                </a:lnTo>
                <a:lnTo>
                  <a:pt x="11652608" y="2673819"/>
                </a:lnTo>
                <a:lnTo>
                  <a:pt x="11646398" y="2693461"/>
                </a:lnTo>
                <a:lnTo>
                  <a:pt x="11646654" y="2694295"/>
                </a:lnTo>
                <a:cubicBezTo>
                  <a:pt x="11647086" y="2696613"/>
                  <a:pt x="11647138" y="2699170"/>
                  <a:pt x="11646396" y="2702293"/>
                </a:cubicBezTo>
                <a:cubicBezTo>
                  <a:pt x="11652536" y="2705759"/>
                  <a:pt x="11647852" y="2707391"/>
                  <a:pt x="11645122" y="2716295"/>
                </a:cubicBezTo>
                <a:cubicBezTo>
                  <a:pt x="11654048" y="2723663"/>
                  <a:pt x="11643268" y="2743972"/>
                  <a:pt x="11646406" y="2755554"/>
                </a:cubicBezTo>
                <a:cubicBezTo>
                  <a:pt x="11644200" y="2761932"/>
                  <a:pt x="11642026" y="2768809"/>
                  <a:pt x="11639970" y="2776095"/>
                </a:cubicBezTo>
                <a:lnTo>
                  <a:pt x="11638858" y="2780546"/>
                </a:lnTo>
                <a:lnTo>
                  <a:pt x="11638912" y="2780766"/>
                </a:lnTo>
                <a:cubicBezTo>
                  <a:pt x="11638832" y="2782014"/>
                  <a:pt x="11638528" y="2783583"/>
                  <a:pt x="11637890" y="2785722"/>
                </a:cubicBezTo>
                <a:lnTo>
                  <a:pt x="11636832" y="2788662"/>
                </a:lnTo>
                <a:lnTo>
                  <a:pt x="11634674" y="2797295"/>
                </a:lnTo>
                <a:lnTo>
                  <a:pt x="11634434" y="2801139"/>
                </a:lnTo>
                <a:cubicBezTo>
                  <a:pt x="11635286" y="2816294"/>
                  <a:pt x="11647702" y="2823339"/>
                  <a:pt x="11638528" y="2839295"/>
                </a:cubicBezTo>
                <a:cubicBezTo>
                  <a:pt x="11636094" y="2865138"/>
                  <a:pt x="11641034" y="2884181"/>
                  <a:pt x="11634070" y="2906237"/>
                </a:cubicBezTo>
                <a:cubicBezTo>
                  <a:pt x="11631818" y="2930445"/>
                  <a:pt x="11632514" y="2952380"/>
                  <a:pt x="11628506" y="2972091"/>
                </a:cubicBezTo>
                <a:cubicBezTo>
                  <a:pt x="11629844" y="2981191"/>
                  <a:pt x="11625508" y="2988486"/>
                  <a:pt x="11625932" y="2995729"/>
                </a:cubicBezTo>
                <a:cubicBezTo>
                  <a:pt x="11626358" y="3002972"/>
                  <a:pt x="11636102" y="3002605"/>
                  <a:pt x="11631060" y="3015551"/>
                </a:cubicBezTo>
                <a:cubicBezTo>
                  <a:pt x="11639036" y="3026970"/>
                  <a:pt x="11634852" y="3046550"/>
                  <a:pt x="11634862" y="3052653"/>
                </a:cubicBezTo>
                <a:lnTo>
                  <a:pt x="11638472" y="3085161"/>
                </a:lnTo>
                <a:lnTo>
                  <a:pt x="11617590" y="3113393"/>
                </a:lnTo>
                <a:cubicBezTo>
                  <a:pt x="11621846" y="3121866"/>
                  <a:pt x="11613122" y="3148828"/>
                  <a:pt x="11622718" y="3149063"/>
                </a:cubicBezTo>
                <a:cubicBezTo>
                  <a:pt x="11620874" y="3159401"/>
                  <a:pt x="11616380" y="3164407"/>
                  <a:pt x="11622820" y="3163072"/>
                </a:cubicBezTo>
                <a:cubicBezTo>
                  <a:pt x="11622276" y="3170605"/>
                  <a:pt x="11620826" y="3184783"/>
                  <a:pt x="11619438" y="3194257"/>
                </a:cubicBezTo>
                <a:lnTo>
                  <a:pt x="11614494" y="3219915"/>
                </a:lnTo>
                <a:lnTo>
                  <a:pt x="11613098" y="3221731"/>
                </a:lnTo>
                <a:cubicBezTo>
                  <a:pt x="11612634" y="3224213"/>
                  <a:pt x="11612392" y="3231115"/>
                  <a:pt x="11611708" y="3234801"/>
                </a:cubicBezTo>
                <a:lnTo>
                  <a:pt x="11609006" y="3243851"/>
                </a:lnTo>
                <a:cubicBezTo>
                  <a:pt x="11607894" y="3246676"/>
                  <a:pt x="11606598" y="3249062"/>
                  <a:pt x="11605054" y="3250812"/>
                </a:cubicBezTo>
                <a:cubicBezTo>
                  <a:pt x="11608816" y="3286401"/>
                  <a:pt x="11599242" y="3315146"/>
                  <a:pt x="11596882" y="3351401"/>
                </a:cubicBezTo>
                <a:cubicBezTo>
                  <a:pt x="11606320" y="3370932"/>
                  <a:pt x="11574486" y="3407777"/>
                  <a:pt x="11562942" y="3412738"/>
                </a:cubicBezTo>
                <a:cubicBezTo>
                  <a:pt x="11558508" y="3443835"/>
                  <a:pt x="11567878" y="3479425"/>
                  <a:pt x="11562930" y="3515212"/>
                </a:cubicBezTo>
                <a:lnTo>
                  <a:pt x="11545452" y="3647527"/>
                </a:lnTo>
                <a:cubicBezTo>
                  <a:pt x="11538634" y="3726778"/>
                  <a:pt x="11536610" y="3789073"/>
                  <a:pt x="11537114" y="3864465"/>
                </a:cubicBezTo>
                <a:cubicBezTo>
                  <a:pt x="11537618" y="3939858"/>
                  <a:pt x="11535598" y="4034053"/>
                  <a:pt x="11548476" y="4099881"/>
                </a:cubicBezTo>
                <a:lnTo>
                  <a:pt x="11552432" y="4165133"/>
                </a:lnTo>
                <a:lnTo>
                  <a:pt x="11552732" y="4173457"/>
                </a:lnTo>
                <a:cubicBezTo>
                  <a:pt x="11546540" y="4200651"/>
                  <a:pt x="11557802" y="4228513"/>
                  <a:pt x="11553200" y="4250383"/>
                </a:cubicBezTo>
                <a:cubicBezTo>
                  <a:pt x="11552922" y="4256452"/>
                  <a:pt x="11553192" y="4261667"/>
                  <a:pt x="11553798" y="4266324"/>
                </a:cubicBezTo>
                <a:lnTo>
                  <a:pt x="11556298" y="4278290"/>
                </a:lnTo>
                <a:lnTo>
                  <a:pt x="11558608" y="4279552"/>
                </a:lnTo>
                <a:lnTo>
                  <a:pt x="11559256" y="4288041"/>
                </a:lnTo>
                <a:lnTo>
                  <a:pt x="11559842" y="4289935"/>
                </a:lnTo>
                <a:cubicBezTo>
                  <a:pt x="11559766" y="4297619"/>
                  <a:pt x="11558376" y="4321255"/>
                  <a:pt x="11558794" y="4334153"/>
                </a:cubicBezTo>
                <a:cubicBezTo>
                  <a:pt x="11561310" y="4357137"/>
                  <a:pt x="11552162" y="4349289"/>
                  <a:pt x="11562346" y="4367326"/>
                </a:cubicBezTo>
                <a:cubicBezTo>
                  <a:pt x="11559750" y="4411719"/>
                  <a:pt x="11572402" y="4426587"/>
                  <a:pt x="11564954" y="4468612"/>
                </a:cubicBezTo>
                <a:cubicBezTo>
                  <a:pt x="11563988" y="4505670"/>
                  <a:pt x="11581512" y="4533280"/>
                  <a:pt x="11580786" y="4546196"/>
                </a:cubicBezTo>
                <a:cubicBezTo>
                  <a:pt x="11581754" y="4580683"/>
                  <a:pt x="11563866" y="4624484"/>
                  <a:pt x="11563432" y="4665534"/>
                </a:cubicBezTo>
                <a:cubicBezTo>
                  <a:pt x="11565794" y="4700759"/>
                  <a:pt x="11560190" y="4735452"/>
                  <a:pt x="11568406" y="4764690"/>
                </a:cubicBezTo>
                <a:cubicBezTo>
                  <a:pt x="11567130" y="4767647"/>
                  <a:pt x="11566180" y="4770968"/>
                  <a:pt x="11565462" y="4774527"/>
                </a:cubicBezTo>
                <a:lnTo>
                  <a:pt x="11564000" y="4785178"/>
                </a:lnTo>
                <a:lnTo>
                  <a:pt x="11564328" y="4798347"/>
                </a:lnTo>
                <a:lnTo>
                  <a:pt x="11563206" y="4801234"/>
                </a:lnTo>
                <a:lnTo>
                  <a:pt x="11561136" y="4826142"/>
                </a:lnTo>
                <a:lnTo>
                  <a:pt x="11561700" y="4829040"/>
                </a:lnTo>
                <a:lnTo>
                  <a:pt x="11560522" y="4853748"/>
                </a:lnTo>
                <a:lnTo>
                  <a:pt x="11560924" y="4853991"/>
                </a:lnTo>
                <a:cubicBezTo>
                  <a:pt x="11561796" y="4855098"/>
                  <a:pt x="11562390" y="4856978"/>
                  <a:pt x="11562416" y="4860528"/>
                </a:cubicBezTo>
                <a:cubicBezTo>
                  <a:pt x="11568496" y="4853650"/>
                  <a:pt x="11564776" y="4862172"/>
                  <a:pt x="11564316" y="4873245"/>
                </a:cubicBezTo>
                <a:lnTo>
                  <a:pt x="11572682" y="4927107"/>
                </a:lnTo>
                <a:lnTo>
                  <a:pt x="11572672" y="4932248"/>
                </a:lnTo>
                <a:cubicBezTo>
                  <a:pt x="11572704" y="4932275"/>
                  <a:pt x="11572734" y="4932305"/>
                  <a:pt x="11572766" y="4932333"/>
                </a:cubicBezTo>
                <a:cubicBezTo>
                  <a:pt x="11572964" y="4933414"/>
                  <a:pt x="11573036" y="4935090"/>
                  <a:pt x="11572942" y="4937721"/>
                </a:cubicBezTo>
                <a:lnTo>
                  <a:pt x="11577402" y="4975055"/>
                </a:lnTo>
                <a:cubicBezTo>
                  <a:pt x="11574168" y="4991322"/>
                  <a:pt x="11579054" y="4994280"/>
                  <a:pt x="11580860" y="5016279"/>
                </a:cubicBezTo>
                <a:cubicBezTo>
                  <a:pt x="11577794" y="5025639"/>
                  <a:pt x="11578930" y="5033009"/>
                  <a:pt x="11581396" y="5040153"/>
                </a:cubicBezTo>
                <a:cubicBezTo>
                  <a:pt x="11580034" y="5061698"/>
                  <a:pt x="11583522" y="5081146"/>
                  <a:pt x="11584442" y="5105259"/>
                </a:cubicBezTo>
                <a:cubicBezTo>
                  <a:pt x="11580512" y="5131545"/>
                  <a:pt x="11587750" y="5144617"/>
                  <a:pt x="11588702" y="5170388"/>
                </a:cubicBezTo>
                <a:cubicBezTo>
                  <a:pt x="11581846" y="5193034"/>
                  <a:pt x="11594798" y="5188571"/>
                  <a:pt x="11597568" y="5201681"/>
                </a:cubicBezTo>
                <a:lnTo>
                  <a:pt x="11596842" y="5215195"/>
                </a:lnTo>
                <a:lnTo>
                  <a:pt x="11596192" y="5218814"/>
                </a:lnTo>
                <a:cubicBezTo>
                  <a:pt x="11595848" y="5221331"/>
                  <a:pt x="11595754" y="5223032"/>
                  <a:pt x="11595836" y="5224243"/>
                </a:cubicBezTo>
                <a:lnTo>
                  <a:pt x="11595408" y="5229443"/>
                </a:lnTo>
                <a:cubicBezTo>
                  <a:pt x="11594346" y="5237912"/>
                  <a:pt x="11593122" y="5246108"/>
                  <a:pt x="11591796" y="5253878"/>
                </a:cubicBezTo>
                <a:cubicBezTo>
                  <a:pt x="11596328" y="5261714"/>
                  <a:pt x="11588472" y="5289750"/>
                  <a:pt x="11598078" y="5288650"/>
                </a:cubicBezTo>
                <a:cubicBezTo>
                  <a:pt x="11596572" y="5299191"/>
                  <a:pt x="11592238" y="5304794"/>
                  <a:pt x="11598640" y="5302571"/>
                </a:cubicBezTo>
                <a:cubicBezTo>
                  <a:pt x="11598320" y="5306080"/>
                  <a:pt x="11598696" y="5308372"/>
                  <a:pt x="11599412" y="5310113"/>
                </a:cubicBezTo>
                <a:lnTo>
                  <a:pt x="11599768" y="5310652"/>
                </a:lnTo>
                <a:lnTo>
                  <a:pt x="11593310" y="5352392"/>
                </a:lnTo>
                <a:lnTo>
                  <a:pt x="11592144" y="5360280"/>
                </a:lnTo>
                <a:lnTo>
                  <a:pt x="11589598" y="5374040"/>
                </a:lnTo>
                <a:lnTo>
                  <a:pt x="11589840" y="5375477"/>
                </a:lnTo>
                <a:lnTo>
                  <a:pt x="11587428" y="5384856"/>
                </a:lnTo>
                <a:cubicBezTo>
                  <a:pt x="11586404" y="5387820"/>
                  <a:pt x="11585186" y="5390375"/>
                  <a:pt x="11583696" y="5392331"/>
                </a:cubicBezTo>
                <a:cubicBezTo>
                  <a:pt x="11588614" y="5427214"/>
                  <a:pt x="11579964" y="5457140"/>
                  <a:pt x="11578774" y="5493537"/>
                </a:cubicBezTo>
                <a:cubicBezTo>
                  <a:pt x="11574386" y="5533576"/>
                  <a:pt x="11562428" y="5590359"/>
                  <a:pt x="11557362" y="5632561"/>
                </a:cubicBezTo>
                <a:lnTo>
                  <a:pt x="11548380" y="5746753"/>
                </a:lnTo>
                <a:cubicBezTo>
                  <a:pt x="11556238" y="5772089"/>
                  <a:pt x="11550878" y="5798350"/>
                  <a:pt x="11551024" y="5822826"/>
                </a:cubicBezTo>
                <a:cubicBezTo>
                  <a:pt x="11542796" y="5814291"/>
                  <a:pt x="11553924" y="5853157"/>
                  <a:pt x="11544052" y="5852276"/>
                </a:cubicBezTo>
                <a:cubicBezTo>
                  <a:pt x="11544390" y="5856758"/>
                  <a:pt x="11545032" y="5861128"/>
                  <a:pt x="11545748" y="5865520"/>
                </a:cubicBezTo>
                <a:lnTo>
                  <a:pt x="11546116" y="5867822"/>
                </a:lnTo>
                <a:lnTo>
                  <a:pt x="11545906" y="5876651"/>
                </a:lnTo>
                <a:lnTo>
                  <a:pt x="11547962" y="5879618"/>
                </a:lnTo>
                <a:lnTo>
                  <a:pt x="11549160" y="5893249"/>
                </a:lnTo>
                <a:cubicBezTo>
                  <a:pt x="11549282" y="5898280"/>
                  <a:pt x="11549030" y="5903609"/>
                  <a:pt x="11548180" y="5909369"/>
                </a:cubicBezTo>
                <a:cubicBezTo>
                  <a:pt x="11541720" y="5927436"/>
                  <a:pt x="11549640" y="5963239"/>
                  <a:pt x="11541162" y="5985355"/>
                </a:cubicBezTo>
                <a:cubicBezTo>
                  <a:pt x="11538794" y="5993983"/>
                  <a:pt x="11531140" y="6003419"/>
                  <a:pt x="11533408" y="6010880"/>
                </a:cubicBezTo>
                <a:cubicBezTo>
                  <a:pt x="11533384" y="6032967"/>
                  <a:pt x="11540672" y="6093692"/>
                  <a:pt x="11541022" y="6117880"/>
                </a:cubicBezTo>
                <a:cubicBezTo>
                  <a:pt x="11536010" y="6127417"/>
                  <a:pt x="11542236" y="6147591"/>
                  <a:pt x="11540416" y="6176296"/>
                </a:cubicBezTo>
                <a:cubicBezTo>
                  <a:pt x="11533696" y="6193575"/>
                  <a:pt x="11520672" y="6223706"/>
                  <a:pt x="11515330" y="6241549"/>
                </a:cubicBezTo>
                <a:cubicBezTo>
                  <a:pt x="11509988" y="6259393"/>
                  <a:pt x="11506830" y="6256209"/>
                  <a:pt x="11508360" y="6283356"/>
                </a:cubicBezTo>
                <a:cubicBezTo>
                  <a:pt x="11496758" y="6317094"/>
                  <a:pt x="11506504" y="6340085"/>
                  <a:pt x="11502164" y="6370897"/>
                </a:cubicBezTo>
                <a:cubicBezTo>
                  <a:pt x="11498220" y="6406078"/>
                  <a:pt x="11505228" y="6378276"/>
                  <a:pt x="11493420" y="6419907"/>
                </a:cubicBezTo>
                <a:cubicBezTo>
                  <a:pt x="11496498" y="6425815"/>
                  <a:pt x="11498672" y="6444204"/>
                  <a:pt x="11496258" y="6453162"/>
                </a:cubicBezTo>
                <a:cubicBezTo>
                  <a:pt x="11496982" y="6471523"/>
                  <a:pt x="11512650" y="6498528"/>
                  <a:pt x="11512334" y="6514298"/>
                </a:cubicBezTo>
                <a:cubicBezTo>
                  <a:pt x="11512200" y="6527176"/>
                  <a:pt x="11507906" y="6505466"/>
                  <a:pt x="11506458" y="6519308"/>
                </a:cubicBezTo>
                <a:cubicBezTo>
                  <a:pt x="11505546" y="6536357"/>
                  <a:pt x="11496970" y="6533583"/>
                  <a:pt x="11506912" y="6550074"/>
                </a:cubicBezTo>
                <a:cubicBezTo>
                  <a:pt x="11502902" y="6566946"/>
                  <a:pt x="11507560" y="6571936"/>
                  <a:pt x="11508214" y="6596919"/>
                </a:cubicBezTo>
                <a:cubicBezTo>
                  <a:pt x="11504722" y="6606203"/>
                  <a:pt x="11505462" y="6614758"/>
                  <a:pt x="11507524" y="6623534"/>
                </a:cubicBezTo>
                <a:cubicBezTo>
                  <a:pt x="11505086" y="6646907"/>
                  <a:pt x="11507528" y="6669655"/>
                  <a:pt x="11507206" y="6696669"/>
                </a:cubicBezTo>
                <a:cubicBezTo>
                  <a:pt x="11501998" y="6724388"/>
                  <a:pt x="11508454" y="6741397"/>
                  <a:pt x="11508078" y="6770256"/>
                </a:cubicBezTo>
                <a:cubicBezTo>
                  <a:pt x="11509260" y="6790406"/>
                  <a:pt x="11512798" y="6819910"/>
                  <a:pt x="11515012" y="6840678"/>
                </a:cubicBezTo>
                <a:lnTo>
                  <a:pt x="11515906" y="6850048"/>
                </a:lnTo>
                <a:lnTo>
                  <a:pt x="0" y="6850048"/>
                </a:lnTo>
                <a:lnTo>
                  <a:pt x="0" y="6150255"/>
                </a:lnTo>
                <a:lnTo>
                  <a:pt x="17548" y="6079421"/>
                </a:lnTo>
                <a:cubicBezTo>
                  <a:pt x="24104" y="6016456"/>
                  <a:pt x="27371" y="6035306"/>
                  <a:pt x="27043" y="5985942"/>
                </a:cubicBezTo>
                <a:cubicBezTo>
                  <a:pt x="26678" y="5981021"/>
                  <a:pt x="35914" y="5971603"/>
                  <a:pt x="33624" y="5952542"/>
                </a:cubicBezTo>
                <a:cubicBezTo>
                  <a:pt x="37578" y="5922372"/>
                  <a:pt x="48696" y="5939028"/>
                  <a:pt x="52357" y="5900385"/>
                </a:cubicBezTo>
                <a:cubicBezTo>
                  <a:pt x="55799" y="5903958"/>
                  <a:pt x="54094" y="5866099"/>
                  <a:pt x="66315" y="5862451"/>
                </a:cubicBezTo>
                <a:cubicBezTo>
                  <a:pt x="70207" y="5846033"/>
                  <a:pt x="73489" y="5820812"/>
                  <a:pt x="75710" y="5801878"/>
                </a:cubicBezTo>
                <a:cubicBezTo>
                  <a:pt x="81695" y="5773510"/>
                  <a:pt x="88149" y="5759388"/>
                  <a:pt x="92413" y="5755196"/>
                </a:cubicBezTo>
                <a:cubicBezTo>
                  <a:pt x="99183" y="5726796"/>
                  <a:pt x="100401" y="5729867"/>
                  <a:pt x="114766" y="5692575"/>
                </a:cubicBezTo>
                <a:cubicBezTo>
                  <a:pt x="109606" y="5670690"/>
                  <a:pt x="120766" y="5651885"/>
                  <a:pt x="130959" y="5642725"/>
                </a:cubicBezTo>
                <a:cubicBezTo>
                  <a:pt x="140615" y="5617952"/>
                  <a:pt x="163671" y="5564143"/>
                  <a:pt x="166724" y="5528753"/>
                </a:cubicBezTo>
                <a:cubicBezTo>
                  <a:pt x="165990" y="5474631"/>
                  <a:pt x="177327" y="5489775"/>
                  <a:pt x="185947" y="5465696"/>
                </a:cubicBezTo>
                <a:cubicBezTo>
                  <a:pt x="196662" y="5446952"/>
                  <a:pt x="187411" y="5449560"/>
                  <a:pt x="200956" y="5429999"/>
                </a:cubicBezTo>
                <a:lnTo>
                  <a:pt x="216668" y="5393769"/>
                </a:lnTo>
                <a:lnTo>
                  <a:pt x="241271" y="5350074"/>
                </a:lnTo>
                <a:lnTo>
                  <a:pt x="248034" y="5340072"/>
                </a:lnTo>
                <a:cubicBezTo>
                  <a:pt x="248058" y="5334942"/>
                  <a:pt x="248479" y="5331687"/>
                  <a:pt x="249221" y="5329608"/>
                </a:cubicBezTo>
                <a:cubicBezTo>
                  <a:pt x="249320" y="5329557"/>
                  <a:pt x="249420" y="5329504"/>
                  <a:pt x="249519" y="5329453"/>
                </a:cubicBezTo>
                <a:lnTo>
                  <a:pt x="252498" y="5314689"/>
                </a:lnTo>
                <a:cubicBezTo>
                  <a:pt x="252864" y="5297574"/>
                  <a:pt x="278981" y="5263235"/>
                  <a:pt x="278285" y="5246981"/>
                </a:cubicBezTo>
                <a:cubicBezTo>
                  <a:pt x="294835" y="5239806"/>
                  <a:pt x="267309" y="5243000"/>
                  <a:pt x="282334" y="5215649"/>
                </a:cubicBezTo>
                <a:cubicBezTo>
                  <a:pt x="284338" y="5203457"/>
                  <a:pt x="286369" y="5198331"/>
                  <a:pt x="287909" y="5188115"/>
                </a:cubicBezTo>
                <a:cubicBezTo>
                  <a:pt x="288332" y="5187974"/>
                  <a:pt x="291148" y="5154493"/>
                  <a:pt x="291570" y="5154352"/>
                </a:cubicBezTo>
                <a:lnTo>
                  <a:pt x="295687" y="5129949"/>
                </a:lnTo>
                <a:lnTo>
                  <a:pt x="297770" y="5124375"/>
                </a:lnTo>
                <a:lnTo>
                  <a:pt x="294552" y="5091886"/>
                </a:lnTo>
                <a:lnTo>
                  <a:pt x="294372" y="5075666"/>
                </a:lnTo>
                <a:lnTo>
                  <a:pt x="291261" y="5069914"/>
                </a:lnTo>
                <a:cubicBezTo>
                  <a:pt x="289602" y="5064348"/>
                  <a:pt x="289412" y="5057213"/>
                  <a:pt x="292549" y="5046565"/>
                </a:cubicBezTo>
                <a:lnTo>
                  <a:pt x="293850" y="5044324"/>
                </a:lnTo>
                <a:lnTo>
                  <a:pt x="288225" y="5011521"/>
                </a:lnTo>
                <a:cubicBezTo>
                  <a:pt x="286438" y="5004509"/>
                  <a:pt x="295879" y="4976501"/>
                  <a:pt x="292304" y="4970595"/>
                </a:cubicBezTo>
                <a:cubicBezTo>
                  <a:pt x="297173" y="4914689"/>
                  <a:pt x="280545" y="4880484"/>
                  <a:pt x="292037" y="4812226"/>
                </a:cubicBezTo>
                <a:cubicBezTo>
                  <a:pt x="296651" y="4766534"/>
                  <a:pt x="296553" y="4740857"/>
                  <a:pt x="300183" y="4711370"/>
                </a:cubicBezTo>
                <a:cubicBezTo>
                  <a:pt x="303813" y="4681883"/>
                  <a:pt x="310253" y="4654301"/>
                  <a:pt x="313819" y="4635304"/>
                </a:cubicBezTo>
                <a:cubicBezTo>
                  <a:pt x="317385" y="4616307"/>
                  <a:pt x="319059" y="4621434"/>
                  <a:pt x="321580" y="4597389"/>
                </a:cubicBezTo>
                <a:cubicBezTo>
                  <a:pt x="324100" y="4573344"/>
                  <a:pt x="322182" y="4514378"/>
                  <a:pt x="328942" y="4491032"/>
                </a:cubicBezTo>
                <a:cubicBezTo>
                  <a:pt x="328254" y="4465815"/>
                  <a:pt x="339350" y="4462516"/>
                  <a:pt x="338027" y="4448739"/>
                </a:cubicBezTo>
                <a:cubicBezTo>
                  <a:pt x="354594" y="4377504"/>
                  <a:pt x="351648" y="4318161"/>
                  <a:pt x="348965" y="4231470"/>
                </a:cubicBezTo>
                <a:cubicBezTo>
                  <a:pt x="353874" y="4174323"/>
                  <a:pt x="356666" y="4175355"/>
                  <a:pt x="359496" y="4150308"/>
                </a:cubicBezTo>
                <a:cubicBezTo>
                  <a:pt x="362339" y="4142663"/>
                  <a:pt x="352449" y="4138872"/>
                  <a:pt x="356364" y="4131985"/>
                </a:cubicBezTo>
                <a:lnTo>
                  <a:pt x="361593" y="4096619"/>
                </a:lnTo>
                <a:lnTo>
                  <a:pt x="371792" y="4070654"/>
                </a:lnTo>
                <a:lnTo>
                  <a:pt x="378262" y="4046249"/>
                </a:lnTo>
                <a:lnTo>
                  <a:pt x="381009" y="4016915"/>
                </a:lnTo>
                <a:cubicBezTo>
                  <a:pt x="383439" y="4007929"/>
                  <a:pt x="391279" y="4007340"/>
                  <a:pt x="391151" y="3995496"/>
                </a:cubicBezTo>
                <a:cubicBezTo>
                  <a:pt x="396353" y="3959536"/>
                  <a:pt x="400862" y="3894766"/>
                  <a:pt x="406592" y="3845871"/>
                </a:cubicBezTo>
                <a:cubicBezTo>
                  <a:pt x="403177" y="3821649"/>
                  <a:pt x="409717" y="3786911"/>
                  <a:pt x="419462" y="3776866"/>
                </a:cubicBezTo>
                <a:cubicBezTo>
                  <a:pt x="422173" y="3764871"/>
                  <a:pt x="422222" y="3735955"/>
                  <a:pt x="420303" y="3724288"/>
                </a:cubicBezTo>
                <a:cubicBezTo>
                  <a:pt x="420584" y="3713932"/>
                  <a:pt x="424293" y="3712054"/>
                  <a:pt x="425736" y="3698294"/>
                </a:cubicBezTo>
                <a:cubicBezTo>
                  <a:pt x="429134" y="3683275"/>
                  <a:pt x="445239" y="3650699"/>
                  <a:pt x="450275" y="3636556"/>
                </a:cubicBezTo>
                <a:cubicBezTo>
                  <a:pt x="455311" y="3622413"/>
                  <a:pt x="450096" y="3636797"/>
                  <a:pt x="455950" y="3613438"/>
                </a:cubicBezTo>
                <a:cubicBezTo>
                  <a:pt x="457946" y="3605104"/>
                  <a:pt x="465726" y="3606849"/>
                  <a:pt x="469436" y="3588931"/>
                </a:cubicBezTo>
                <a:cubicBezTo>
                  <a:pt x="473148" y="3571012"/>
                  <a:pt x="477437" y="3530877"/>
                  <a:pt x="478216" y="3505927"/>
                </a:cubicBezTo>
                <a:cubicBezTo>
                  <a:pt x="465624" y="3478053"/>
                  <a:pt x="482767" y="3487820"/>
                  <a:pt x="466921" y="3436850"/>
                </a:cubicBezTo>
                <a:cubicBezTo>
                  <a:pt x="468947" y="3435539"/>
                  <a:pt x="468075" y="3414710"/>
                  <a:pt x="469431" y="3393361"/>
                </a:cubicBezTo>
                <a:cubicBezTo>
                  <a:pt x="470787" y="3372012"/>
                  <a:pt x="482148" y="3326552"/>
                  <a:pt x="475054" y="3308755"/>
                </a:cubicBezTo>
                <a:lnTo>
                  <a:pt x="474310" y="3151747"/>
                </a:lnTo>
                <a:lnTo>
                  <a:pt x="486215" y="3061618"/>
                </a:lnTo>
                <a:cubicBezTo>
                  <a:pt x="488121" y="3030278"/>
                  <a:pt x="496811" y="3025014"/>
                  <a:pt x="493402" y="3004882"/>
                </a:cubicBezTo>
                <a:cubicBezTo>
                  <a:pt x="495599" y="2970945"/>
                  <a:pt x="511735" y="2992431"/>
                  <a:pt x="498742" y="2953275"/>
                </a:cubicBezTo>
                <a:cubicBezTo>
                  <a:pt x="512558" y="2963977"/>
                  <a:pt x="494995" y="2934875"/>
                  <a:pt x="506118" y="2914739"/>
                </a:cubicBezTo>
                <a:cubicBezTo>
                  <a:pt x="497917" y="2886497"/>
                  <a:pt x="508247" y="2857462"/>
                  <a:pt x="509450" y="2840319"/>
                </a:cubicBezTo>
                <a:cubicBezTo>
                  <a:pt x="510653" y="2823176"/>
                  <a:pt x="514436" y="2836441"/>
                  <a:pt x="513337" y="2811881"/>
                </a:cubicBezTo>
                <a:lnTo>
                  <a:pt x="518905" y="2777197"/>
                </a:lnTo>
                <a:cubicBezTo>
                  <a:pt x="514307" y="2779008"/>
                  <a:pt x="515662" y="2773990"/>
                  <a:pt x="516381" y="2760229"/>
                </a:cubicBezTo>
                <a:lnTo>
                  <a:pt x="512284" y="2723271"/>
                </a:lnTo>
                <a:lnTo>
                  <a:pt x="516417" y="2697909"/>
                </a:lnTo>
                <a:cubicBezTo>
                  <a:pt x="516277" y="2694509"/>
                  <a:pt x="511777" y="2670333"/>
                  <a:pt x="508245" y="2670818"/>
                </a:cubicBezTo>
                <a:cubicBezTo>
                  <a:pt x="523059" y="2644368"/>
                  <a:pt x="513753" y="2641721"/>
                  <a:pt x="509977" y="2614598"/>
                </a:cubicBezTo>
                <a:cubicBezTo>
                  <a:pt x="511368" y="2591343"/>
                  <a:pt x="511836" y="2611388"/>
                  <a:pt x="513586" y="2555192"/>
                </a:cubicBezTo>
                <a:cubicBezTo>
                  <a:pt x="529849" y="2533316"/>
                  <a:pt x="501799" y="2549042"/>
                  <a:pt x="524573" y="2506102"/>
                </a:cubicBezTo>
                <a:cubicBezTo>
                  <a:pt x="522798" y="2504000"/>
                  <a:pt x="524426" y="2477490"/>
                  <a:pt x="526211" y="2463615"/>
                </a:cubicBezTo>
                <a:cubicBezTo>
                  <a:pt x="527997" y="2449740"/>
                  <a:pt x="525821" y="2437204"/>
                  <a:pt x="535288" y="2422849"/>
                </a:cubicBezTo>
                <a:cubicBezTo>
                  <a:pt x="538200" y="2412361"/>
                  <a:pt x="533938" y="2431104"/>
                  <a:pt x="538894" y="2398306"/>
                </a:cubicBezTo>
                <a:cubicBezTo>
                  <a:pt x="543849" y="2365508"/>
                  <a:pt x="560628" y="2258604"/>
                  <a:pt x="565019" y="2226060"/>
                </a:cubicBezTo>
                <a:cubicBezTo>
                  <a:pt x="569411" y="2193516"/>
                  <a:pt x="571990" y="2216405"/>
                  <a:pt x="572425" y="2203044"/>
                </a:cubicBezTo>
                <a:cubicBezTo>
                  <a:pt x="572861" y="2189683"/>
                  <a:pt x="565754" y="2160914"/>
                  <a:pt x="567634" y="2145894"/>
                </a:cubicBezTo>
                <a:cubicBezTo>
                  <a:pt x="569552" y="2127038"/>
                  <a:pt x="576895" y="2124242"/>
                  <a:pt x="576524" y="2112924"/>
                </a:cubicBezTo>
                <a:cubicBezTo>
                  <a:pt x="566248" y="2102460"/>
                  <a:pt x="566361" y="2091349"/>
                  <a:pt x="572593" y="2073223"/>
                </a:cubicBezTo>
                <a:cubicBezTo>
                  <a:pt x="575393" y="2039410"/>
                  <a:pt x="564822" y="2039383"/>
                  <a:pt x="566346" y="2006730"/>
                </a:cubicBezTo>
                <a:cubicBezTo>
                  <a:pt x="565764" y="1992401"/>
                  <a:pt x="569077" y="1984735"/>
                  <a:pt x="565784" y="1960829"/>
                </a:cubicBezTo>
                <a:cubicBezTo>
                  <a:pt x="566486" y="1943808"/>
                  <a:pt x="568252" y="1909609"/>
                  <a:pt x="557910" y="1886564"/>
                </a:cubicBezTo>
                <a:cubicBezTo>
                  <a:pt x="556594" y="1861569"/>
                  <a:pt x="556127" y="1879721"/>
                  <a:pt x="558732" y="1852441"/>
                </a:cubicBezTo>
                <a:cubicBezTo>
                  <a:pt x="559253" y="1819115"/>
                  <a:pt x="552986" y="1805243"/>
                  <a:pt x="554477" y="1785985"/>
                </a:cubicBezTo>
                <a:cubicBezTo>
                  <a:pt x="550197" y="1773445"/>
                  <a:pt x="555297" y="1787647"/>
                  <a:pt x="549925" y="1739449"/>
                </a:cubicBezTo>
                <a:cubicBezTo>
                  <a:pt x="559439" y="1720347"/>
                  <a:pt x="546428" y="1704007"/>
                  <a:pt x="548478" y="1687662"/>
                </a:cubicBezTo>
                <a:cubicBezTo>
                  <a:pt x="547438" y="1661740"/>
                  <a:pt x="547552" y="1598028"/>
                  <a:pt x="546079" y="1574394"/>
                </a:cubicBezTo>
                <a:cubicBezTo>
                  <a:pt x="544606" y="1550760"/>
                  <a:pt x="542413" y="1575916"/>
                  <a:pt x="539645" y="1545855"/>
                </a:cubicBezTo>
                <a:cubicBezTo>
                  <a:pt x="551965" y="1490487"/>
                  <a:pt x="529792" y="1459589"/>
                  <a:pt x="527078" y="1403551"/>
                </a:cubicBezTo>
                <a:cubicBezTo>
                  <a:pt x="509907" y="1369534"/>
                  <a:pt x="527744" y="1345427"/>
                  <a:pt x="514603" y="1308232"/>
                </a:cubicBezTo>
                <a:cubicBezTo>
                  <a:pt x="510585" y="1283061"/>
                  <a:pt x="514424" y="1279405"/>
                  <a:pt x="512548" y="1265228"/>
                </a:cubicBezTo>
                <a:cubicBezTo>
                  <a:pt x="510672" y="1251051"/>
                  <a:pt x="506150" y="1235061"/>
                  <a:pt x="503347" y="1223169"/>
                </a:cubicBezTo>
                <a:cubicBezTo>
                  <a:pt x="507006" y="1216804"/>
                  <a:pt x="500559" y="1167333"/>
                  <a:pt x="495727" y="1168475"/>
                </a:cubicBezTo>
                <a:cubicBezTo>
                  <a:pt x="497383" y="1161125"/>
                  <a:pt x="503792" y="1140806"/>
                  <a:pt x="496141" y="1138512"/>
                </a:cubicBezTo>
                <a:cubicBezTo>
                  <a:pt x="496060" y="1100984"/>
                  <a:pt x="494987" y="1079901"/>
                  <a:pt x="505184" y="1047073"/>
                </a:cubicBezTo>
                <a:cubicBezTo>
                  <a:pt x="508983" y="1023742"/>
                  <a:pt x="506944" y="1040037"/>
                  <a:pt x="509355" y="1025516"/>
                </a:cubicBezTo>
                <a:cubicBezTo>
                  <a:pt x="511766" y="1010995"/>
                  <a:pt x="507447" y="986805"/>
                  <a:pt x="506873" y="963123"/>
                </a:cubicBezTo>
                <a:cubicBezTo>
                  <a:pt x="507006" y="939112"/>
                  <a:pt x="511112" y="911137"/>
                  <a:pt x="512548" y="893356"/>
                </a:cubicBezTo>
                <a:cubicBezTo>
                  <a:pt x="513984" y="875575"/>
                  <a:pt x="513640" y="871333"/>
                  <a:pt x="515492" y="856438"/>
                </a:cubicBezTo>
                <a:cubicBezTo>
                  <a:pt x="512022" y="831582"/>
                  <a:pt x="513851" y="810695"/>
                  <a:pt x="521269" y="792080"/>
                </a:cubicBezTo>
                <a:cubicBezTo>
                  <a:pt x="523173" y="777595"/>
                  <a:pt x="527507" y="785019"/>
                  <a:pt x="529314" y="774293"/>
                </a:cubicBezTo>
                <a:cubicBezTo>
                  <a:pt x="531122" y="763567"/>
                  <a:pt x="522950" y="756728"/>
                  <a:pt x="524928" y="727723"/>
                </a:cubicBezTo>
                <a:cubicBezTo>
                  <a:pt x="525327" y="717404"/>
                  <a:pt x="532992" y="717749"/>
                  <a:pt x="534104" y="695712"/>
                </a:cubicBezTo>
                <a:cubicBezTo>
                  <a:pt x="535215" y="673675"/>
                  <a:pt x="540000" y="585070"/>
                  <a:pt x="541179" y="552638"/>
                </a:cubicBezTo>
                <a:cubicBezTo>
                  <a:pt x="542357" y="520206"/>
                  <a:pt x="539121" y="533336"/>
                  <a:pt x="538784" y="517789"/>
                </a:cubicBezTo>
                <a:cubicBezTo>
                  <a:pt x="538447" y="502242"/>
                  <a:pt x="529995" y="483849"/>
                  <a:pt x="539155" y="459355"/>
                </a:cubicBezTo>
                <a:cubicBezTo>
                  <a:pt x="534282" y="441033"/>
                  <a:pt x="545465" y="440562"/>
                  <a:pt x="548350" y="420246"/>
                </a:cubicBezTo>
                <a:cubicBezTo>
                  <a:pt x="552432" y="409037"/>
                  <a:pt x="551248" y="395007"/>
                  <a:pt x="554063" y="385753"/>
                </a:cubicBezTo>
                <a:cubicBezTo>
                  <a:pt x="556878" y="376499"/>
                  <a:pt x="557385" y="369183"/>
                  <a:pt x="560450" y="362337"/>
                </a:cubicBezTo>
                <a:cubicBezTo>
                  <a:pt x="563515" y="355491"/>
                  <a:pt x="569657" y="353410"/>
                  <a:pt x="572451" y="344679"/>
                </a:cubicBezTo>
                <a:cubicBezTo>
                  <a:pt x="575246" y="335948"/>
                  <a:pt x="580164" y="322294"/>
                  <a:pt x="582006" y="312331"/>
                </a:cubicBezTo>
                <a:cubicBezTo>
                  <a:pt x="583847" y="302368"/>
                  <a:pt x="580997" y="303880"/>
                  <a:pt x="583503" y="284899"/>
                </a:cubicBezTo>
                <a:cubicBezTo>
                  <a:pt x="588855" y="253960"/>
                  <a:pt x="592732" y="226097"/>
                  <a:pt x="592254" y="191300"/>
                </a:cubicBezTo>
                <a:cubicBezTo>
                  <a:pt x="602017" y="184777"/>
                  <a:pt x="597586" y="174390"/>
                  <a:pt x="592419" y="160499"/>
                </a:cubicBezTo>
                <a:cubicBezTo>
                  <a:pt x="599540" y="134531"/>
                  <a:pt x="605057" y="90673"/>
                  <a:pt x="620978" y="46251"/>
                </a:cubicBezTo>
                <a:cubicBezTo>
                  <a:pt x="630736" y="27343"/>
                  <a:pt x="632412" y="23169"/>
                  <a:pt x="635098" y="9619"/>
                </a:cubicBezTo>
                <a:close/>
              </a:path>
            </a:pathLst>
          </a:custGeom>
        </p:spPr>
      </p:pic>
      <p:sp>
        <p:nvSpPr>
          <p:cNvPr id="4" name="TextBox 3">
            <a:extLst>
              <a:ext uri="{FF2B5EF4-FFF2-40B4-BE49-F238E27FC236}">
                <a16:creationId xmlns:a16="http://schemas.microsoft.com/office/drawing/2014/main" id="{B7B8828C-5B70-444A-AC83-45C1DC481D9F}"/>
              </a:ext>
            </a:extLst>
          </p:cNvPr>
          <p:cNvSpPr txBox="1"/>
          <p:nvPr/>
        </p:nvSpPr>
        <p:spPr>
          <a:xfrm rot="5400000">
            <a:off x="9607345" y="5398546"/>
            <a:ext cx="4325452" cy="215444"/>
          </a:xfrm>
          <a:prstGeom prst="rect">
            <a:avLst/>
          </a:prstGeom>
          <a:noFill/>
        </p:spPr>
        <p:txBody>
          <a:bodyPr wrap="square" rtlCol="0">
            <a:spAutoFit/>
          </a:bodyPr>
          <a:lstStyle/>
          <a:p>
            <a:r>
              <a:rPr lang="en-US" sz="800" dirty="0"/>
              <a:t>Photo used with permission from Garrett-Evangelical Theological Seminary.</a:t>
            </a:r>
          </a:p>
        </p:txBody>
      </p:sp>
    </p:spTree>
    <p:extLst>
      <p:ext uri="{BB962C8B-B14F-4D97-AF65-F5344CB8AC3E}">
        <p14:creationId xmlns:p14="http://schemas.microsoft.com/office/powerpoint/2010/main" val="3640451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EEBCB-A8E8-9F48-97F8-FE826D8A51C9}"/>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t>Deaconesses</a:t>
            </a:r>
          </a:p>
        </p:txBody>
      </p:sp>
      <p:sp>
        <p:nvSpPr>
          <p:cNvPr id="4" name="Text Placeholder 3">
            <a:extLst>
              <a:ext uri="{FF2B5EF4-FFF2-40B4-BE49-F238E27FC236}">
                <a16:creationId xmlns:a16="http://schemas.microsoft.com/office/drawing/2014/main" id="{5F2106DF-C455-B843-BF14-F372811F2ED0}"/>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algn="ctr"/>
            <a:r>
              <a:rPr lang="en-US" sz="3600" dirty="0"/>
              <a:t>1888</a:t>
            </a:r>
          </a:p>
          <a:p>
            <a:pPr indent="-228600">
              <a:buFont typeface="Arial" panose="020B0604020202020204" pitchFamily="34" charset="0"/>
              <a:buChar char="•"/>
            </a:pPr>
            <a:endParaRPr lang="en-US" sz="2200" dirty="0"/>
          </a:p>
          <a:p>
            <a:r>
              <a:rPr lang="en-US" sz="2200" dirty="0"/>
              <a:t>The General Conference of The Methodist Episcopal Church   approved the office of deaconess.</a:t>
            </a:r>
          </a:p>
        </p:txBody>
      </p:sp>
      <p:pic>
        <p:nvPicPr>
          <p:cNvPr id="6" name="Picture Placeholder 5" descr="A group of people posing for a picture&#10;&#10;Description automatically generated with low confidence">
            <a:extLst>
              <a:ext uri="{FF2B5EF4-FFF2-40B4-BE49-F238E27FC236}">
                <a16:creationId xmlns:a16="http://schemas.microsoft.com/office/drawing/2014/main" id="{2B13AE70-CA60-9247-945B-67F1E271F090}"/>
              </a:ext>
            </a:extLst>
          </p:cNvPr>
          <p:cNvPicPr>
            <a:picLocks noGrp="1" noChangeAspect="1"/>
          </p:cNvPicPr>
          <p:nvPr>
            <p:ph type="pic" idx="1"/>
          </p:nvPr>
        </p:nvPicPr>
        <p:blipFill rotWithShape="1">
          <a:blip r:embed="rId2"/>
          <a:srcRect t="13683" b="2051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TextBox 6">
            <a:extLst>
              <a:ext uri="{FF2B5EF4-FFF2-40B4-BE49-F238E27FC236}">
                <a16:creationId xmlns:a16="http://schemas.microsoft.com/office/drawing/2014/main" id="{038B8A9E-3BE2-43F8-BCF8-CD7DC95B15C7}"/>
              </a:ext>
            </a:extLst>
          </p:cNvPr>
          <p:cNvSpPr txBox="1"/>
          <p:nvPr/>
        </p:nvSpPr>
        <p:spPr>
          <a:xfrm>
            <a:off x="2579073" y="6642546"/>
            <a:ext cx="4325452" cy="215444"/>
          </a:xfrm>
          <a:prstGeom prst="rect">
            <a:avLst/>
          </a:prstGeom>
          <a:noFill/>
        </p:spPr>
        <p:txBody>
          <a:bodyPr wrap="square" rtlCol="0">
            <a:spAutoFit/>
          </a:bodyPr>
          <a:lstStyle/>
          <a:p>
            <a:r>
              <a:rPr lang="en-US" sz="800" dirty="0"/>
              <a:t>Photo used with permission from Garrett-Evangelical Theological Seminary.</a:t>
            </a:r>
          </a:p>
        </p:txBody>
      </p:sp>
    </p:spTree>
    <p:extLst>
      <p:ext uri="{BB962C8B-B14F-4D97-AF65-F5344CB8AC3E}">
        <p14:creationId xmlns:p14="http://schemas.microsoft.com/office/powerpoint/2010/main" val="3178787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itle 3">
            <a:extLst>
              <a:ext uri="{FF2B5EF4-FFF2-40B4-BE49-F238E27FC236}">
                <a16:creationId xmlns:a16="http://schemas.microsoft.com/office/drawing/2014/main" id="{7018264F-D7C6-5642-9BAC-C11F748AF4D9}"/>
              </a:ext>
            </a:extLst>
          </p:cNvPr>
          <p:cNvSpPr>
            <a:spLocks noGrp="1"/>
          </p:cNvSpPr>
          <p:nvPr>
            <p:ph type="ctrTitle"/>
          </p:nvPr>
        </p:nvSpPr>
        <p:spPr>
          <a:xfrm>
            <a:off x="242910" y="1598246"/>
            <a:ext cx="4626709" cy="5122985"/>
          </a:xfrm>
        </p:spPr>
        <p:txBody>
          <a:bodyPr anchor="t">
            <a:normAutofit/>
          </a:bodyPr>
          <a:lstStyle/>
          <a:p>
            <a:pPr algn="r"/>
            <a:r>
              <a:rPr lang="en-US" sz="8000">
                <a:solidFill>
                  <a:srgbClr val="FFFFFF"/>
                </a:solidFill>
              </a:rPr>
              <a:t>The United Methodist Church</a:t>
            </a:r>
          </a:p>
        </p:txBody>
      </p:sp>
      <p:sp>
        <p:nvSpPr>
          <p:cNvPr id="5" name="Subtitle 4">
            <a:extLst>
              <a:ext uri="{FF2B5EF4-FFF2-40B4-BE49-F238E27FC236}">
                <a16:creationId xmlns:a16="http://schemas.microsoft.com/office/drawing/2014/main" id="{F049EB39-7BA7-A748-8EBE-56C49D666590}"/>
              </a:ext>
            </a:extLst>
          </p:cNvPr>
          <p:cNvSpPr>
            <a:spLocks noGrp="1"/>
          </p:cNvSpPr>
          <p:nvPr>
            <p:ph type="subTitle" idx="1"/>
          </p:nvPr>
        </p:nvSpPr>
        <p:spPr>
          <a:xfrm>
            <a:off x="5792994" y="1590840"/>
            <a:ext cx="5672176" cy="5095221"/>
          </a:xfrm>
        </p:spPr>
        <p:txBody>
          <a:bodyPr>
            <a:normAutofit/>
          </a:bodyPr>
          <a:lstStyle/>
          <a:p>
            <a:pPr algn="l"/>
            <a:r>
              <a:rPr lang="en-US" sz="4400">
                <a:solidFill>
                  <a:srgbClr val="FFFFFF"/>
                </a:solidFill>
              </a:rPr>
              <a:t>Born in 1968</a:t>
            </a:r>
          </a:p>
          <a:p>
            <a:pPr algn="l"/>
            <a:r>
              <a:rPr lang="en-US" sz="4400">
                <a:solidFill>
                  <a:srgbClr val="FFFFFF"/>
                </a:solidFill>
              </a:rPr>
              <a:t>Union of The </a:t>
            </a:r>
            <a:r>
              <a:rPr lang="en-US" sz="4400" u="sng">
                <a:solidFill>
                  <a:srgbClr val="FFFFFF"/>
                </a:solidFill>
              </a:rPr>
              <a:t>Methodist Church </a:t>
            </a:r>
            <a:r>
              <a:rPr lang="en-US" sz="4400">
                <a:solidFill>
                  <a:srgbClr val="FFFFFF"/>
                </a:solidFill>
              </a:rPr>
              <a:t>and </a:t>
            </a:r>
          </a:p>
          <a:p>
            <a:pPr algn="l"/>
            <a:r>
              <a:rPr lang="en-US" sz="4400">
                <a:solidFill>
                  <a:srgbClr val="FFFFFF"/>
                </a:solidFill>
              </a:rPr>
              <a:t>Evangelical </a:t>
            </a:r>
            <a:r>
              <a:rPr lang="en-US" sz="4400" u="sng">
                <a:solidFill>
                  <a:srgbClr val="FFFFFF"/>
                </a:solidFill>
              </a:rPr>
              <a:t>United</a:t>
            </a:r>
            <a:r>
              <a:rPr lang="en-US" sz="4400">
                <a:solidFill>
                  <a:srgbClr val="FFFFFF"/>
                </a:solidFill>
              </a:rPr>
              <a:t> Brethren</a:t>
            </a:r>
          </a:p>
        </p:txBody>
      </p:sp>
      <p:cxnSp>
        <p:nvCxnSpPr>
          <p:cNvPr id="27" name="Straight Connector 2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3012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auditorium, several&#10;&#10;Description automatically generated">
            <a:extLst>
              <a:ext uri="{FF2B5EF4-FFF2-40B4-BE49-F238E27FC236}">
                <a16:creationId xmlns:a16="http://schemas.microsoft.com/office/drawing/2014/main" id="{A3D7031B-3071-AD43-966F-2911B1F0700B}"/>
              </a:ext>
            </a:extLst>
          </p:cNvPr>
          <p:cNvPicPr>
            <a:picLocks noGrp="1" noChangeAspect="1"/>
          </p:cNvPicPr>
          <p:nvPr>
            <p:ph idx="1"/>
          </p:nvPr>
        </p:nvPicPr>
        <p:blipFill rotWithShape="1">
          <a:blip r:embed="rId2"/>
          <a:srcRect t="3846"/>
          <a:stretch/>
        </p:blipFill>
        <p:spPr>
          <a:xfrm>
            <a:off x="0" y="-561789"/>
            <a:ext cx="12191980" cy="6857990"/>
          </a:xfrm>
          <a:prstGeom prst="rect">
            <a:avLst/>
          </a:prstGeom>
        </p:spPr>
      </p:pic>
      <p:sp>
        <p:nvSpPr>
          <p:cNvPr id="2" name="Title 1">
            <a:extLst>
              <a:ext uri="{FF2B5EF4-FFF2-40B4-BE49-F238E27FC236}">
                <a16:creationId xmlns:a16="http://schemas.microsoft.com/office/drawing/2014/main" id="{0D27590D-3F9E-9C45-8063-4396BEBEABD3}"/>
              </a:ext>
            </a:extLst>
          </p:cNvPr>
          <p:cNvSpPr>
            <a:spLocks noGrp="1"/>
          </p:cNvSpPr>
          <p:nvPr>
            <p:ph type="title"/>
          </p:nvPr>
        </p:nvSpPr>
        <p:spPr>
          <a:xfrm>
            <a:off x="523875" y="5317240"/>
            <a:ext cx="11210925" cy="744836"/>
          </a:xfrm>
        </p:spPr>
        <p:txBody>
          <a:bodyPr vert="horz" lIns="91440" tIns="45720" rIns="91440" bIns="45720" rtlCol="0" anchor="ctr">
            <a:normAutofit fontScale="90000"/>
          </a:bodyPr>
          <a:lstStyle/>
          <a:p>
            <a:pPr algn="ctr"/>
            <a:r>
              <a:rPr lang="en-US" sz="3600" dirty="0">
                <a:solidFill>
                  <a:schemeClr val="tx1">
                    <a:lumMod val="85000"/>
                    <a:lumOff val="15000"/>
                  </a:schemeClr>
                </a:solidFill>
              </a:rPr>
              <a:t>1968-The Uniting Conference</a:t>
            </a:r>
            <a:br>
              <a:rPr lang="en-US" sz="3600" dirty="0">
                <a:solidFill>
                  <a:schemeClr val="tx1">
                    <a:lumMod val="85000"/>
                    <a:lumOff val="15000"/>
                  </a:schemeClr>
                </a:solidFill>
              </a:rPr>
            </a:br>
            <a:r>
              <a:rPr lang="en-US" sz="3600" dirty="0">
                <a:solidFill>
                  <a:schemeClr val="tx1">
                    <a:lumMod val="85000"/>
                    <a:lumOff val="15000"/>
                  </a:schemeClr>
                </a:solidFill>
              </a:rPr>
              <a:t>Dr. Albert </a:t>
            </a:r>
            <a:r>
              <a:rPr lang="en-US" sz="3600" dirty="0" err="1">
                <a:solidFill>
                  <a:schemeClr val="tx1">
                    <a:lumMod val="85000"/>
                    <a:lumOff val="15000"/>
                  </a:schemeClr>
                </a:solidFill>
              </a:rPr>
              <a:t>Outler</a:t>
            </a:r>
            <a:r>
              <a:rPr lang="en-US" sz="3600" dirty="0">
                <a:solidFill>
                  <a:schemeClr val="tx1">
                    <a:lumMod val="85000"/>
                    <a:lumOff val="15000"/>
                  </a:schemeClr>
                </a:solidFill>
              </a:rPr>
              <a:t>, preaching</a:t>
            </a:r>
          </a:p>
        </p:txBody>
      </p:sp>
      <p:sp>
        <p:nvSpPr>
          <p:cNvPr id="7" name="TextBox 6">
            <a:extLst>
              <a:ext uri="{FF2B5EF4-FFF2-40B4-BE49-F238E27FC236}">
                <a16:creationId xmlns:a16="http://schemas.microsoft.com/office/drawing/2014/main" id="{CE1EAC40-F3D3-B842-B6F5-0D28434740FE}"/>
              </a:ext>
            </a:extLst>
          </p:cNvPr>
          <p:cNvSpPr txBox="1"/>
          <p:nvPr/>
        </p:nvSpPr>
        <p:spPr>
          <a:xfrm>
            <a:off x="3571875" y="6400800"/>
            <a:ext cx="5043488" cy="261610"/>
          </a:xfrm>
          <a:prstGeom prst="rect">
            <a:avLst/>
          </a:prstGeom>
          <a:noFill/>
        </p:spPr>
        <p:txBody>
          <a:bodyPr wrap="square" rtlCol="0">
            <a:spAutoFit/>
          </a:bodyPr>
          <a:lstStyle/>
          <a:p>
            <a:pPr algn="ctr"/>
            <a:r>
              <a:rPr lang="en-US" sz="1100" dirty="0"/>
              <a:t>Used with permission from the General Commission on Archives and History</a:t>
            </a:r>
          </a:p>
        </p:txBody>
      </p:sp>
    </p:spTree>
    <p:extLst>
      <p:ext uri="{BB962C8B-B14F-4D97-AF65-F5344CB8AC3E}">
        <p14:creationId xmlns:p14="http://schemas.microsoft.com/office/powerpoint/2010/main" val="470955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932BACB-C953-3E4A-B2C2-546EE003EAE5}"/>
              </a:ext>
            </a:extLst>
          </p:cNvPr>
          <p:cNvSpPr>
            <a:spLocks noGrp="1"/>
          </p:cNvSpPr>
          <p:nvPr>
            <p:ph type="title"/>
          </p:nvPr>
        </p:nvSpPr>
        <p:spPr>
          <a:xfrm>
            <a:off x="804671" y="365125"/>
            <a:ext cx="3405821" cy="3117038"/>
          </a:xfrm>
        </p:spPr>
        <p:txBody>
          <a:bodyPr anchor="ctr">
            <a:normAutofit/>
          </a:bodyPr>
          <a:lstStyle/>
          <a:p>
            <a:r>
              <a:rPr lang="en-US" dirty="0"/>
              <a:t>The United Methodist Church</a:t>
            </a:r>
          </a:p>
        </p:txBody>
      </p:sp>
      <p:sp>
        <p:nvSpPr>
          <p:cNvPr id="3" name="Content Placeholder 2">
            <a:extLst>
              <a:ext uri="{FF2B5EF4-FFF2-40B4-BE49-F238E27FC236}">
                <a16:creationId xmlns:a16="http://schemas.microsoft.com/office/drawing/2014/main" id="{E0BCD414-2BBE-3542-99E3-27D5B5CFAF25}"/>
              </a:ext>
            </a:extLst>
          </p:cNvPr>
          <p:cNvSpPr>
            <a:spLocks noGrp="1"/>
          </p:cNvSpPr>
          <p:nvPr>
            <p:ph idx="1"/>
          </p:nvPr>
        </p:nvSpPr>
        <p:spPr>
          <a:xfrm>
            <a:off x="6374219" y="994145"/>
            <a:ext cx="5156364" cy="4832498"/>
          </a:xfrm>
        </p:spPr>
        <p:txBody>
          <a:bodyPr anchor="ctr">
            <a:normAutofit/>
          </a:bodyPr>
          <a:lstStyle/>
          <a:p>
            <a:pPr marL="0" indent="0">
              <a:buNone/>
            </a:pPr>
            <a:r>
              <a:rPr lang="en-US" sz="1900"/>
              <a:t>Basically, a representative democracy with three branches:</a:t>
            </a:r>
          </a:p>
          <a:p>
            <a:pPr lvl="1"/>
            <a:r>
              <a:rPr lang="en-US" sz="1900"/>
              <a:t>Legislative – General Conference</a:t>
            </a:r>
          </a:p>
          <a:p>
            <a:pPr lvl="1"/>
            <a:r>
              <a:rPr lang="en-US" sz="1900"/>
              <a:t>Executive – the bishops and the General agencies</a:t>
            </a:r>
          </a:p>
          <a:p>
            <a:pPr lvl="1"/>
            <a:r>
              <a:rPr lang="en-US" sz="1900"/>
              <a:t>Judicial – the Judicial Council</a:t>
            </a:r>
          </a:p>
          <a:p>
            <a:pPr lvl="1"/>
            <a:endParaRPr lang="en-US" sz="1900"/>
          </a:p>
          <a:p>
            <a:pPr marL="0" indent="0">
              <a:buNone/>
            </a:pPr>
            <a:r>
              <a:rPr lang="en-US" sz="1900"/>
              <a:t>How </a:t>
            </a:r>
            <a:r>
              <a:rPr lang="en-US" sz="1900" i="1"/>
              <a:t>diakonia</a:t>
            </a:r>
            <a:r>
              <a:rPr lang="en-US" sz="1900"/>
              <a:t> fits into the power structure and the economic structure is critical! </a:t>
            </a:r>
          </a:p>
          <a:p>
            <a:pPr marL="0" indent="0">
              <a:buNone/>
            </a:pPr>
            <a:endParaRPr lang="en-US" sz="1900"/>
          </a:p>
          <a:p>
            <a:pPr marL="0" indent="0">
              <a:buNone/>
            </a:pPr>
            <a:r>
              <a:rPr lang="en-US" sz="1900"/>
              <a:t>Even before the formation of the new denomination in 1968, some in the church envisioned a diaconal office with a clear place in the leadership, structure, and budget of the church.</a:t>
            </a:r>
          </a:p>
        </p:txBody>
      </p:sp>
    </p:spTree>
    <p:extLst>
      <p:ext uri="{BB962C8B-B14F-4D97-AF65-F5344CB8AC3E}">
        <p14:creationId xmlns:p14="http://schemas.microsoft.com/office/powerpoint/2010/main" val="154924498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52ADFF-A322-2E4B-99FF-861DAA01BB4E}"/>
              </a:ext>
            </a:extLst>
          </p:cNvPr>
          <p:cNvSpPr>
            <a:spLocks noGrp="1"/>
          </p:cNvSpPr>
          <p:nvPr>
            <p:ph type="title"/>
          </p:nvPr>
        </p:nvSpPr>
        <p:spPr>
          <a:xfrm>
            <a:off x="524741" y="620392"/>
            <a:ext cx="3808268" cy="5504688"/>
          </a:xfrm>
        </p:spPr>
        <p:txBody>
          <a:bodyPr>
            <a:normAutofit/>
          </a:bodyPr>
          <a:lstStyle/>
          <a:p>
            <a:r>
              <a:rPr lang="en-US" sz="5600"/>
              <a:t>Ministry Study Commission 1972-1976</a:t>
            </a:r>
          </a:p>
        </p:txBody>
      </p:sp>
      <p:graphicFrame>
        <p:nvGraphicFramePr>
          <p:cNvPr id="8" name="Text Placeholder 5">
            <a:extLst>
              <a:ext uri="{FF2B5EF4-FFF2-40B4-BE49-F238E27FC236}">
                <a16:creationId xmlns:a16="http://schemas.microsoft.com/office/drawing/2014/main" id="{91252939-8AAC-4106-BE15-9B8976386889}"/>
              </a:ext>
            </a:extLst>
          </p:cNvPr>
          <p:cNvGraphicFramePr>
            <a:graphicFrameLocks noGrp="1"/>
          </p:cNvGraphicFramePr>
          <p:nvPr>
            <p:ph idx="1"/>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82044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{3E4439E4-78A6-0B4F-9B28-563F305CB8F3}tf16401369</Template>
  <TotalTime>106</TotalTime>
  <Words>691</Words>
  <Application>Microsoft Office PowerPoint</Application>
  <PresentationFormat>Widescreen</PresentationFormat>
  <Paragraphs>72</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Copperplate</vt:lpstr>
      <vt:lpstr>Office Theme</vt:lpstr>
      <vt:lpstr>A Full and Equal Order</vt:lpstr>
      <vt:lpstr>Diakonia and methodism go together!</vt:lpstr>
      <vt:lpstr>Lucy Rider Meyer The Chicago Training School 1885</vt:lpstr>
      <vt:lpstr>PowerPoint Presentation</vt:lpstr>
      <vt:lpstr>Deaconesses</vt:lpstr>
      <vt:lpstr>The United Methodist Church</vt:lpstr>
      <vt:lpstr>1968-The Uniting Conference Dr. Albert Outler, preaching</vt:lpstr>
      <vt:lpstr>The United Methodist Church</vt:lpstr>
      <vt:lpstr>Ministry Study Commission 1972-1976</vt:lpstr>
      <vt:lpstr>The UMC has had a confusing plethora of deacons, diaconal ministers, deaconesses, etc.</vt:lpstr>
      <vt:lpstr>ThisarrativThsiolo asking these questions:</vt:lpstr>
      <vt:lpstr>1996 General Conference made a big decision!</vt:lpstr>
      <vt:lpstr>The Order of Deacon</vt:lpstr>
      <vt:lpstr>Unresolved issues:</vt:lpstr>
      <vt:lpstr>Dr. Jerome King Del Pino  former General Secretary of GBHEM </vt:lpstr>
      <vt:lpstr>Compassion is nice, but it is not enough!</vt:lpstr>
      <vt:lpstr>Already, But Not Yet: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Full and Equal Order</dc:title>
  <dc:creator>Margaret Crain</dc:creator>
  <cp:lastModifiedBy>Ted Dodd</cp:lastModifiedBy>
  <cp:revision>13</cp:revision>
  <dcterms:created xsi:type="dcterms:W3CDTF">2021-05-03T17:35:10Z</dcterms:created>
  <dcterms:modified xsi:type="dcterms:W3CDTF">2021-05-24T15:05:15Z</dcterms:modified>
</cp:coreProperties>
</file>